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330" r:id="rId2"/>
    <p:sldId id="302" r:id="rId3"/>
    <p:sldId id="331" r:id="rId4"/>
    <p:sldId id="332" r:id="rId5"/>
    <p:sldId id="333" r:id="rId6"/>
    <p:sldId id="334" r:id="rId7"/>
    <p:sldId id="337" r:id="rId8"/>
    <p:sldId id="316" r:id="rId9"/>
    <p:sldId id="338" r:id="rId10"/>
    <p:sldId id="312" r:id="rId11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ACF311B3-4377-4340-9BD6-D2E70C9065B5}">
  <a:tblStyle styleId="{ACF311B3-4377-4340-9BD6-D2E70C9065B5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DE74D-7234-4B0E-8B1E-B817C6B578BC}" type="datetimeFigureOut">
              <a:rPr lang="es-CL" smtClean="0"/>
              <a:pPr/>
              <a:t>15-07-2015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F9A83-9D02-442F-B5C4-585F15AD1ACC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582742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604" cy="4653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970158" y="0"/>
            <a:ext cx="3038604" cy="4653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0712" y="4415530"/>
            <a:ext cx="5608975" cy="41836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29572"/>
            <a:ext cx="3038604" cy="4653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70158" y="8829572"/>
            <a:ext cx="3038604" cy="4653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929247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00712" y="4415530"/>
            <a:ext cx="5608975" cy="418360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00712" y="4415530"/>
            <a:ext cx="5608975" cy="418360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00712" y="4415530"/>
            <a:ext cx="5608975" cy="418360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685800" y="2393950"/>
            <a:ext cx="7772399" cy="109537"/>
          </a:xfrm>
          <a:custGeom>
            <a:avLst/>
            <a:gdLst/>
            <a:ahLst/>
            <a:cxnLst/>
            <a:rect l="0" t="0" r="0" b="0"/>
            <a:pathLst>
              <a:path w="1000" h="1000" extrusionOk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" name="Shap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12088" y="333375"/>
            <a:ext cx="576262" cy="5746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685800" y="990600"/>
            <a:ext cx="7772400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/>
            </a:lvl1pPr>
            <a:lvl2pPr marL="908050" marR="0" indent="-27305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2pPr>
            <a:lvl3pPr marL="1304925" marR="0" indent="-257175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3pPr>
            <a:lvl4pPr marL="1693863" marR="0" indent="-27146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4pPr>
            <a:lvl5pPr marL="20939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5pPr>
            <a:lvl6pPr marL="25511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6pPr>
            <a:lvl7pPr marL="30083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7pPr>
            <a:lvl8pPr marL="3465513" marR="0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8pPr>
            <a:lvl9pPr marL="3922713" marR="0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Verdana"/>
              <a:buNone/>
              <a:defRPr/>
            </a:lvl1pPr>
            <a:lvl2pPr marL="457200" indent="0" rtl="0">
              <a:spcBef>
                <a:spcPts val="0"/>
              </a:spcBef>
              <a:buFont typeface="Verdana"/>
              <a:buNone/>
              <a:defRPr/>
            </a:lvl2pPr>
            <a:lvl3pPr marL="914400" indent="0" rtl="0">
              <a:spcBef>
                <a:spcPts val="0"/>
              </a:spcBef>
              <a:buFont typeface="Verdana"/>
              <a:buNone/>
              <a:defRPr/>
            </a:lvl3pPr>
            <a:lvl4pPr marL="1371600" indent="0" rtl="0">
              <a:spcBef>
                <a:spcPts val="0"/>
              </a:spcBef>
              <a:buFont typeface="Verdana"/>
              <a:buNone/>
              <a:defRPr/>
            </a:lvl4pPr>
            <a:lvl5pPr marL="1828800" indent="0" rtl="0">
              <a:spcBef>
                <a:spcPts val="0"/>
              </a:spcBef>
              <a:buFont typeface="Verdana"/>
              <a:buNone/>
              <a:defRPr/>
            </a:lvl5pPr>
            <a:lvl6pPr marL="2286000" indent="0" rtl="0">
              <a:spcBef>
                <a:spcPts val="0"/>
              </a:spcBef>
              <a:buFont typeface="Verdana"/>
              <a:buNone/>
              <a:defRPr/>
            </a:lvl6pPr>
            <a:lvl7pPr marL="2743200" indent="0" rtl="0">
              <a:spcBef>
                <a:spcPts val="0"/>
              </a:spcBef>
              <a:buFont typeface="Verdana"/>
              <a:buNone/>
              <a:defRPr/>
            </a:lvl7pPr>
            <a:lvl8pPr marL="3200400" indent="0" rtl="0">
              <a:spcBef>
                <a:spcPts val="0"/>
              </a:spcBef>
              <a:buFont typeface="Verdana"/>
              <a:buNone/>
              <a:defRPr/>
            </a:lvl8pPr>
            <a:lvl9pPr marL="3657600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574675" y="333375"/>
            <a:ext cx="7165974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566737" y="1052512"/>
            <a:ext cx="3924299" cy="4967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3437" y="1052512"/>
            <a:ext cx="3924299" cy="4967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Verdana"/>
              <a:buNone/>
              <a:defRPr/>
            </a:lvl1pPr>
            <a:lvl2pPr marL="457200" indent="0" rtl="0">
              <a:spcBef>
                <a:spcPts val="0"/>
              </a:spcBef>
              <a:buFont typeface="Verdana"/>
              <a:buNone/>
              <a:defRPr/>
            </a:lvl2pPr>
            <a:lvl3pPr marL="914400" indent="0" rtl="0">
              <a:spcBef>
                <a:spcPts val="0"/>
              </a:spcBef>
              <a:buFont typeface="Verdana"/>
              <a:buNone/>
              <a:defRPr/>
            </a:lvl3pPr>
            <a:lvl4pPr marL="1371600" indent="0" rtl="0">
              <a:spcBef>
                <a:spcPts val="0"/>
              </a:spcBef>
              <a:buFont typeface="Verdana"/>
              <a:buNone/>
              <a:defRPr/>
            </a:lvl4pPr>
            <a:lvl5pPr marL="1828800" indent="0" rtl="0">
              <a:spcBef>
                <a:spcPts val="0"/>
              </a:spcBef>
              <a:buFont typeface="Verdana"/>
              <a:buNone/>
              <a:defRPr/>
            </a:lvl5pPr>
            <a:lvl6pPr marL="2286000" indent="0" rtl="0">
              <a:spcBef>
                <a:spcPts val="0"/>
              </a:spcBef>
              <a:buFont typeface="Verdana"/>
              <a:buNone/>
              <a:defRPr/>
            </a:lvl6pPr>
            <a:lvl7pPr marL="2743200" indent="0" rtl="0">
              <a:spcBef>
                <a:spcPts val="0"/>
              </a:spcBef>
              <a:buFont typeface="Verdana"/>
              <a:buNone/>
              <a:defRPr/>
            </a:lvl7pPr>
            <a:lvl8pPr marL="3200400" indent="0" rtl="0">
              <a:spcBef>
                <a:spcPts val="0"/>
              </a:spcBef>
              <a:buFont typeface="Verdana"/>
              <a:buNone/>
              <a:defRPr/>
            </a:lvl8pPr>
            <a:lvl9pPr marL="3657600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Verdana"/>
              <a:buNone/>
              <a:defRPr/>
            </a:lvl1pPr>
            <a:lvl2pPr marL="457200" indent="0" rtl="0">
              <a:spcBef>
                <a:spcPts val="0"/>
              </a:spcBef>
              <a:buFont typeface="Verdana"/>
              <a:buNone/>
              <a:defRPr/>
            </a:lvl2pPr>
            <a:lvl3pPr marL="914400" indent="0" rtl="0">
              <a:spcBef>
                <a:spcPts val="0"/>
              </a:spcBef>
              <a:buFont typeface="Verdana"/>
              <a:buNone/>
              <a:defRPr/>
            </a:lvl3pPr>
            <a:lvl4pPr marL="1371600" indent="0" rtl="0">
              <a:spcBef>
                <a:spcPts val="0"/>
              </a:spcBef>
              <a:buFont typeface="Verdana"/>
              <a:buNone/>
              <a:defRPr/>
            </a:lvl4pPr>
            <a:lvl5pPr marL="1828800" indent="0" rtl="0">
              <a:spcBef>
                <a:spcPts val="0"/>
              </a:spcBef>
              <a:buFont typeface="Verdana"/>
              <a:buNone/>
              <a:defRPr/>
            </a:lvl5pPr>
            <a:lvl6pPr marL="2286000" indent="0" rtl="0">
              <a:spcBef>
                <a:spcPts val="0"/>
              </a:spcBef>
              <a:buFont typeface="Verdana"/>
              <a:buNone/>
              <a:defRPr/>
            </a:lvl6pPr>
            <a:lvl7pPr marL="2743200" indent="0" rtl="0">
              <a:spcBef>
                <a:spcPts val="0"/>
              </a:spcBef>
              <a:buFont typeface="Verdana"/>
              <a:buNone/>
              <a:defRPr/>
            </a:lvl7pPr>
            <a:lvl8pPr marL="3200400" indent="0" rtl="0">
              <a:spcBef>
                <a:spcPts val="0"/>
              </a:spcBef>
              <a:buFont typeface="Verdana"/>
              <a:buNone/>
              <a:defRPr/>
            </a:lvl8pPr>
            <a:lvl9pPr marL="3657600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74675" y="333375"/>
            <a:ext cx="7165974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Verdana"/>
              <a:buNone/>
              <a:defRPr/>
            </a:lvl1pPr>
            <a:lvl2pPr marL="457200" indent="0" rtl="0">
              <a:spcBef>
                <a:spcPts val="0"/>
              </a:spcBef>
              <a:buFont typeface="Verdana"/>
              <a:buNone/>
              <a:defRPr/>
            </a:lvl2pPr>
            <a:lvl3pPr marL="914400" indent="0" rtl="0">
              <a:spcBef>
                <a:spcPts val="0"/>
              </a:spcBef>
              <a:buFont typeface="Verdana"/>
              <a:buNone/>
              <a:defRPr/>
            </a:lvl3pPr>
            <a:lvl4pPr marL="1371600" indent="0" rtl="0">
              <a:spcBef>
                <a:spcPts val="0"/>
              </a:spcBef>
              <a:buFont typeface="Verdana"/>
              <a:buNone/>
              <a:defRPr/>
            </a:lvl4pPr>
            <a:lvl5pPr marL="1828800" indent="0" rtl="0">
              <a:spcBef>
                <a:spcPts val="0"/>
              </a:spcBef>
              <a:buFont typeface="Verdana"/>
              <a:buNone/>
              <a:defRPr/>
            </a:lvl5pPr>
            <a:lvl6pPr marL="2286000" indent="0" rtl="0">
              <a:spcBef>
                <a:spcPts val="0"/>
              </a:spcBef>
              <a:buFont typeface="Verdana"/>
              <a:buNone/>
              <a:defRPr/>
            </a:lvl6pPr>
            <a:lvl7pPr marL="2743200" indent="0" rtl="0">
              <a:spcBef>
                <a:spcPts val="0"/>
              </a:spcBef>
              <a:buFont typeface="Verdana"/>
              <a:buNone/>
              <a:defRPr/>
            </a:lvl7pPr>
            <a:lvl8pPr marL="3200400" indent="0" rtl="0">
              <a:spcBef>
                <a:spcPts val="0"/>
              </a:spcBef>
              <a:buFont typeface="Verdana"/>
              <a:buNone/>
              <a:defRPr/>
            </a:lvl8pPr>
            <a:lvl9pPr marL="3657600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574675" y="333375"/>
            <a:ext cx="7165974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 rot="5400000">
            <a:off x="2083594" y="-464343"/>
            <a:ext cx="4967286" cy="80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69900" indent="-2794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1pPr>
            <a:lvl2pPr marL="908050" indent="-27305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2pPr>
            <a:lvl3pPr marL="1304925" indent="-257175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3pPr>
            <a:lvl4pPr marL="1693863" indent="-27146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4pPr>
            <a:lvl5pPr marL="20939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5pPr>
            <a:lvl6pPr marL="25511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6pPr>
            <a:lvl7pPr marL="30083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7pPr>
            <a:lvl8pPr marL="3465513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8pPr>
            <a:lvl9pPr marL="3922713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 rot="5400000">
            <a:off x="4724400" y="2176462"/>
            <a:ext cx="5686425" cy="200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647700" y="252412"/>
            <a:ext cx="5686425" cy="58483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69900" indent="-2794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1pPr>
            <a:lvl2pPr marL="908050" indent="-27305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2pPr>
            <a:lvl3pPr marL="1304925" indent="-257175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3pPr>
            <a:lvl4pPr marL="1693863" indent="-27146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4pPr>
            <a:lvl5pPr marL="20939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5pPr>
            <a:lvl6pPr marL="25511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6pPr>
            <a:lvl7pPr marL="3008313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7pPr>
            <a:lvl8pPr marL="3465513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8pPr>
            <a:lvl9pPr marL="3922713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574675" y="333375"/>
            <a:ext cx="7165974" cy="5746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566737" y="1052512"/>
            <a:ext cx="8001000" cy="4967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69900" marR="0" indent="-2794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1pPr>
            <a:lvl2pPr marL="908050" marR="0" indent="-27305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2pPr>
            <a:lvl3pPr marL="1304925" marR="0" indent="-257175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□"/>
              <a:defRPr/>
            </a:lvl3pPr>
            <a:lvl4pPr marL="1693863" marR="0" indent="-27146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■"/>
              <a:defRPr/>
            </a:lvl4pPr>
            <a:lvl5pPr marL="20939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5pPr>
            <a:lvl6pPr marL="25511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6pPr>
            <a:lvl7pPr marL="3008313" marR="0" indent="-277813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7pPr>
            <a:lvl8pPr marL="3465513" marR="0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8pPr>
            <a:lvl9pPr marL="3922713" marR="0" indent="-2778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▪"/>
              <a:defRPr/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11187" y="908050"/>
            <a:ext cx="7958136" cy="109537"/>
          </a:xfrm>
          <a:custGeom>
            <a:avLst/>
            <a:gdLst/>
            <a:ahLst/>
            <a:cxnLst/>
            <a:rect l="0" t="0" r="0" b="0"/>
            <a:pathLst>
              <a:path w="1000" h="1000" extrusionOk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609600" y="6172200"/>
            <a:ext cx="7924799" cy="0"/>
          </a:xfrm>
          <a:prstGeom prst="straightConnector1">
            <a:avLst/>
          </a:prstGeom>
          <a:noFill/>
          <a:ln w="9525" cap="flat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12088" y="333375"/>
            <a:ext cx="576262" cy="5746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CL" dirty="0" smtClean="0"/>
              <a:t>DIRECCIÓN DE GESTIÓN   GERENCIA TÉCNICA</a:t>
            </a:r>
            <a:endParaRPr lang="es-E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568952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7544" y="620688"/>
            <a:ext cx="4896544" cy="1080120"/>
          </a:xfrm>
        </p:spPr>
        <p:txBody>
          <a:bodyPr/>
          <a:lstStyle/>
          <a:p>
            <a:pPr eaLnBrk="1" hangingPunct="1"/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CL" sz="2000" dirty="0" smtClean="0"/>
              <a:t> Nueva Televisión,</a:t>
            </a:r>
            <a:br>
              <a:rPr lang="es-CL" sz="2000" dirty="0" smtClean="0"/>
            </a:br>
            <a:r>
              <a:rPr lang="es-CL" sz="2000" dirty="0" smtClean="0"/>
              <a:t> Nuevos Canales,</a:t>
            </a:r>
            <a:br>
              <a:rPr lang="es-CL" sz="2000" dirty="0" smtClean="0"/>
            </a:br>
            <a:r>
              <a:rPr lang="es-CL" sz="2000" dirty="0" smtClean="0"/>
              <a:t> ¿Nueva Industria?</a:t>
            </a:r>
            <a:endParaRPr lang="es-ES" sz="2400" dirty="0" smtClean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3456384" cy="129614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s-ES" sz="1600" dirty="0" smtClean="0"/>
              <a:t>Una mirada a los habilitadores tecnológicos.</a:t>
            </a:r>
          </a:p>
          <a:p>
            <a:pPr algn="ctr" eaLnBrk="1" hangingPunct="1">
              <a:lnSpc>
                <a:spcPct val="90000"/>
              </a:lnSpc>
            </a:pPr>
            <a:endParaRPr lang="es-ES" sz="1600" dirty="0" smtClean="0"/>
          </a:p>
          <a:p>
            <a:pPr eaLnBrk="1" hangingPunct="1">
              <a:lnSpc>
                <a:spcPct val="90000"/>
              </a:lnSpc>
            </a:pPr>
            <a:r>
              <a:rPr lang="es-ES" sz="1600" dirty="0" smtClean="0"/>
              <a:t>Gerencia Técnica, Julio 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31840" y="3645024"/>
            <a:ext cx="2882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smtClean="0"/>
              <a:t>Muchas </a:t>
            </a:r>
            <a:r>
              <a:rPr lang="es-CL" sz="2800" smtClean="0"/>
              <a:t>Gracias</a:t>
            </a:r>
            <a:endParaRPr lang="es-CL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899592" y="2636912"/>
            <a:ext cx="758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800" i="1" dirty="0" smtClean="0"/>
              <a:t>“El diferenciador está en los contenidos, no en la infraestructura técnica”</a:t>
            </a:r>
            <a:endParaRPr lang="es-CL" sz="18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580112" y="5157192"/>
            <a:ext cx="20986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Mario Sepúlveda P.</a:t>
            </a:r>
          </a:p>
          <a:p>
            <a:r>
              <a:rPr lang="es-CL" dirty="0" smtClean="0"/>
              <a:t>Gerente Técnico TVN</a:t>
            </a:r>
          </a:p>
          <a:p>
            <a:r>
              <a:rPr lang="es-CL" dirty="0" smtClean="0"/>
              <a:t>mario.sepulveda@tvn.cl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AutoShape 7"/>
          <p:cNvSpPr>
            <a:spLocks noChangeArrowheads="1"/>
          </p:cNvSpPr>
          <p:nvPr/>
        </p:nvSpPr>
        <p:spPr bwMode="auto">
          <a:xfrm>
            <a:off x="5364088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DISTRIBUCIÓN</a:t>
            </a:r>
            <a:endParaRPr lang="es-ES" sz="1200" dirty="0"/>
          </a:p>
        </p:txBody>
      </p:sp>
      <p:sp>
        <p:nvSpPr>
          <p:cNvPr id="25601" name="AutoShape 2"/>
          <p:cNvSpPr>
            <a:spLocks noChangeArrowheads="1"/>
          </p:cNvSpPr>
          <p:nvPr/>
        </p:nvSpPr>
        <p:spPr bwMode="auto">
          <a:xfrm>
            <a:off x="603870" y="1268809"/>
            <a:ext cx="1081087" cy="1008063"/>
          </a:xfrm>
          <a:prstGeom prst="homePlate">
            <a:avLst>
              <a:gd name="adj" fmla="val 1338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 dirty="0"/>
              <a:t>CREACIÓN</a:t>
            </a:r>
            <a:endParaRPr lang="es-ES" sz="1200" dirty="0"/>
          </a:p>
        </p:txBody>
      </p:sp>
      <p:sp>
        <p:nvSpPr>
          <p:cNvPr id="25602" name="AutoShape 3"/>
          <p:cNvSpPr>
            <a:spLocks noChangeArrowheads="1"/>
          </p:cNvSpPr>
          <p:nvPr/>
        </p:nvSpPr>
        <p:spPr bwMode="auto">
          <a:xfrm>
            <a:off x="1540495" y="1268809"/>
            <a:ext cx="1347772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CAPTURA</a:t>
            </a:r>
            <a:endParaRPr lang="es-ES" sz="1200"/>
          </a:p>
        </p:txBody>
      </p:sp>
      <p:sp>
        <p:nvSpPr>
          <p:cNvPr id="25603" name="AutoShape 4"/>
          <p:cNvSpPr>
            <a:spLocks noChangeArrowheads="1"/>
          </p:cNvSpPr>
          <p:nvPr/>
        </p:nvSpPr>
        <p:spPr bwMode="auto">
          <a:xfrm>
            <a:off x="2745391" y="1268809"/>
            <a:ext cx="1428760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EDICIÓN</a:t>
            </a:r>
            <a:endParaRPr lang="es-ES" sz="1200"/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3995936" y="1268760"/>
            <a:ext cx="155098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MX" sz="1200" dirty="0"/>
              <a:t>     AGREGACIÓN</a:t>
            </a:r>
            <a:endParaRPr lang="es-ES" sz="1200" dirty="0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 dirty="0"/>
              <a:t>La cadena </a:t>
            </a:r>
            <a:r>
              <a:rPr lang="es-MX" sz="2400" dirty="0" smtClean="0"/>
              <a:t>técnica de </a:t>
            </a:r>
            <a:r>
              <a:rPr lang="es-MX" sz="2400" dirty="0"/>
              <a:t>la Televisión</a:t>
            </a:r>
            <a:endParaRPr lang="es-ES" sz="2400" dirty="0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1403648" y="2708920"/>
            <a:ext cx="612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</a:rPr>
              <a:t>Cadena técnica de Televisión</a:t>
            </a:r>
          </a:p>
        </p:txBody>
      </p:sp>
      <p:sp>
        <p:nvSpPr>
          <p:cNvPr id="25610" name="Rectangle 3"/>
          <p:cNvSpPr>
            <a:spLocks noChangeArrowheads="1"/>
          </p:cNvSpPr>
          <p:nvPr/>
        </p:nvSpPr>
        <p:spPr bwMode="auto">
          <a:xfrm>
            <a:off x="1403350" y="3357563"/>
            <a:ext cx="669607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08050" lvl="1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La cadena técnica de televisión comprende desde la captura hasta la distribución.</a:t>
            </a:r>
          </a:p>
          <a:p>
            <a:pPr marL="908050" lvl="1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Se encarga de llevar la creación hasta las audiencias.</a:t>
            </a:r>
            <a:endParaRPr lang="es-CL" sz="1800" dirty="0">
              <a:solidFill>
                <a:schemeClr val="tx1"/>
              </a:solidFill>
            </a:endParaRPr>
          </a:p>
        </p:txBody>
      </p:sp>
      <p:sp>
        <p:nvSpPr>
          <p:cNvPr id="14" name="13 Abrir llave"/>
          <p:cNvSpPr/>
          <p:nvPr/>
        </p:nvSpPr>
        <p:spPr>
          <a:xfrm rot="16200000" flipV="1">
            <a:off x="4031940" y="-63388"/>
            <a:ext cx="216024" cy="5184576"/>
          </a:xfrm>
          <a:prstGeom prst="leftBrace">
            <a:avLst>
              <a:gd name="adj1" fmla="val 0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6747060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AUDIENCIAS</a:t>
            </a:r>
            <a:endParaRPr lang="es-E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La cadena de Valor de la Televisión</a:t>
            </a:r>
            <a:endParaRPr lang="es-ES" sz="2400"/>
          </a:p>
        </p:txBody>
      </p:sp>
      <p:sp>
        <p:nvSpPr>
          <p:cNvPr id="13" name="12 Flecha abajo"/>
          <p:cNvSpPr/>
          <p:nvPr/>
        </p:nvSpPr>
        <p:spPr>
          <a:xfrm>
            <a:off x="1763688" y="2420888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Shape 207"/>
          <p:cNvSpPr txBox="1">
            <a:spLocks/>
          </p:cNvSpPr>
          <p:nvPr/>
        </p:nvSpPr>
        <p:spPr>
          <a:xfrm>
            <a:off x="574675" y="3068960"/>
            <a:ext cx="8317805" cy="309634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ct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Noto Symbol"/>
              <a:buNone/>
              <a:tabLst/>
              <a:defRPr/>
            </a:pPr>
            <a:endParaRPr kumimoji="0" lang="es-CL" sz="6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La captura corresponde esencialmente a obtener las tomas de historias, escenas, notas que construyen la historia que queremos contar.</a:t>
            </a:r>
          </a:p>
          <a:p>
            <a:pPr marL="908050" lvl="6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El elemento principal corresponde a las cámaras, Portátiles/Estudio.</a:t>
            </a:r>
          </a:p>
          <a:p>
            <a:pPr marL="908050" lvl="6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err="1" smtClean="0">
                <a:solidFill>
                  <a:schemeClr val="tx1"/>
                </a:solidFill>
              </a:rPr>
              <a:t>VCP</a:t>
            </a:r>
            <a:r>
              <a:rPr lang="es-MX" sz="1800" dirty="0" smtClean="0">
                <a:solidFill>
                  <a:schemeClr val="tx1"/>
                </a:solidFill>
              </a:rPr>
              <a:t> ó Video Cámara Portátil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1995  -&gt;  USD  90.000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2015  -&gt;	 USD    7.000  (Segmento profesional)</a:t>
            </a:r>
          </a:p>
          <a:p>
            <a:pPr marL="469900" marR="0" lvl="0" indent="-469900" algn="l" defTabSz="914400" rtl="0" eaLnBrk="1" fontAlgn="auto" latinLnBrk="0" hangingPunct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  <a:tabLst/>
              <a:defRPr/>
            </a:pPr>
            <a:endParaRPr kumimoji="0" lang="es-CL" sz="18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364088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DISTRIBUCIÓN</a:t>
            </a:r>
            <a:endParaRPr lang="es-ES" sz="1200" dirty="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03870" y="1268809"/>
            <a:ext cx="1081087" cy="1008063"/>
          </a:xfrm>
          <a:prstGeom prst="homePlate">
            <a:avLst>
              <a:gd name="adj" fmla="val 1338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 dirty="0"/>
              <a:t>CREACIÓN</a:t>
            </a:r>
            <a:endParaRPr lang="es-ES" sz="12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40495" y="1268809"/>
            <a:ext cx="1347772" cy="1008063"/>
          </a:xfrm>
          <a:prstGeom prst="chevron">
            <a:avLst>
              <a:gd name="adj" fmla="val 1474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CAPTURA</a:t>
            </a:r>
            <a:endParaRPr lang="es-ES" sz="120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745391" y="1268809"/>
            <a:ext cx="1428760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EDICIÓN</a:t>
            </a:r>
            <a:endParaRPr lang="es-ES" sz="120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995936" y="1268760"/>
            <a:ext cx="155098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MX" sz="1200" dirty="0"/>
              <a:t>     AGREGACIÓN</a:t>
            </a:r>
            <a:endParaRPr lang="es-ES" sz="1200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6747060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AUDIENCIAS</a:t>
            </a:r>
            <a:endParaRPr lang="es-E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La cadena de Valor de la Televisión</a:t>
            </a:r>
            <a:endParaRPr lang="es-ES" sz="2400"/>
          </a:p>
        </p:txBody>
      </p:sp>
      <p:sp>
        <p:nvSpPr>
          <p:cNvPr id="13" name="12 Flecha abajo"/>
          <p:cNvSpPr/>
          <p:nvPr/>
        </p:nvSpPr>
        <p:spPr>
          <a:xfrm>
            <a:off x="2987824" y="2420888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Shape 207"/>
          <p:cNvSpPr txBox="1">
            <a:spLocks/>
          </p:cNvSpPr>
          <p:nvPr/>
        </p:nvSpPr>
        <p:spPr>
          <a:xfrm>
            <a:off x="574675" y="3068960"/>
            <a:ext cx="8317805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ct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Noto Symbol"/>
              <a:buNone/>
              <a:tabLst/>
              <a:defRPr/>
            </a:pPr>
            <a:endParaRPr kumimoji="0" lang="es-CL" sz="6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La edición o </a:t>
            </a:r>
            <a:r>
              <a:rPr lang="es-MX" sz="1800" dirty="0" err="1" smtClean="0">
                <a:solidFill>
                  <a:schemeClr val="tx1"/>
                </a:solidFill>
              </a:rPr>
              <a:t>postroducción</a:t>
            </a:r>
            <a:r>
              <a:rPr lang="es-MX" sz="1800" dirty="0" smtClean="0">
                <a:solidFill>
                  <a:schemeClr val="tx1"/>
                </a:solidFill>
              </a:rPr>
              <a:t> corresponde a la unión de las piezas de la historia a contar, incluye gráficas y postproducción de sonido, y en algunos casos composición de imágenes (</a:t>
            </a:r>
            <a:r>
              <a:rPr lang="es-MX" sz="1800" dirty="0" err="1" smtClean="0">
                <a:solidFill>
                  <a:schemeClr val="tx1"/>
                </a:solidFill>
              </a:rPr>
              <a:t>FX</a:t>
            </a:r>
            <a:r>
              <a:rPr lang="es-MX" sz="1800" dirty="0" smtClean="0">
                <a:solidFill>
                  <a:schemeClr val="tx1"/>
                </a:solidFill>
              </a:rPr>
              <a:t>). </a:t>
            </a:r>
          </a:p>
          <a:p>
            <a:pPr marL="908050" lvl="6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El elemento principal consiste en una estación de postproducción.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1995  -&gt;  USD  500.000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2015  -&gt;	 USD      1.000  (+ Computador)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endParaRPr lang="es-MX" sz="1800" dirty="0" smtClean="0">
              <a:solidFill>
                <a:schemeClr val="tx1"/>
              </a:solidFill>
            </a:endParaRPr>
          </a:p>
          <a:p>
            <a:pPr marL="469900" marR="0" lvl="0" indent="-469900" algn="l" defTabSz="914400" rtl="0" eaLnBrk="1" fontAlgn="auto" latinLnBrk="0" hangingPunct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  <a:tabLst/>
              <a:defRPr/>
            </a:pPr>
            <a:endParaRPr kumimoji="0" lang="es-CL" sz="18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364088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DISTRIBUCIÓN</a:t>
            </a:r>
            <a:endParaRPr lang="es-ES" sz="1200" dirty="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03870" y="1268809"/>
            <a:ext cx="1081087" cy="1008063"/>
          </a:xfrm>
          <a:prstGeom prst="homePlate">
            <a:avLst>
              <a:gd name="adj" fmla="val 1338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 dirty="0"/>
              <a:t>CREACIÓN</a:t>
            </a:r>
            <a:endParaRPr lang="es-ES" sz="12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40495" y="1268809"/>
            <a:ext cx="1347772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CAPTURA</a:t>
            </a:r>
            <a:endParaRPr lang="es-ES" sz="120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745391" y="1268809"/>
            <a:ext cx="1428760" cy="1008063"/>
          </a:xfrm>
          <a:prstGeom prst="chevron">
            <a:avLst>
              <a:gd name="adj" fmla="val 1474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EDICIÓN</a:t>
            </a:r>
            <a:endParaRPr lang="es-ES" sz="120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995936" y="1268760"/>
            <a:ext cx="155098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MX" sz="1200" dirty="0"/>
              <a:t>     AGREGACIÓN</a:t>
            </a:r>
            <a:endParaRPr lang="es-ES" sz="1200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6747060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AUDIENCIAS</a:t>
            </a:r>
            <a:endParaRPr lang="es-E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La cadena de Valor de la Televisión</a:t>
            </a:r>
            <a:endParaRPr lang="es-ES" sz="2400"/>
          </a:p>
        </p:txBody>
      </p:sp>
      <p:sp>
        <p:nvSpPr>
          <p:cNvPr id="13" name="12 Flecha abajo"/>
          <p:cNvSpPr/>
          <p:nvPr/>
        </p:nvSpPr>
        <p:spPr>
          <a:xfrm>
            <a:off x="4355976" y="2420888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Shape 207"/>
          <p:cNvSpPr txBox="1">
            <a:spLocks/>
          </p:cNvSpPr>
          <p:nvPr/>
        </p:nvSpPr>
        <p:spPr>
          <a:xfrm>
            <a:off x="574675" y="3068960"/>
            <a:ext cx="8317805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ct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Noto Symbol"/>
              <a:buNone/>
              <a:tabLst/>
              <a:defRPr/>
            </a:pPr>
            <a:endParaRPr kumimoji="0" lang="es-CL" sz="6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La agregación consiste en poner varias historias juntas a fin de construir una oferta de con variedad de contenido.</a:t>
            </a: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Lineal -&gt; ej. Continuidad en un canal de Televisión.</a:t>
            </a: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Multicanal -&gt; ej. Empresa de TV paga. </a:t>
            </a:r>
          </a:p>
          <a:p>
            <a:pPr marL="908050" lvl="6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Biblioteca -&gt; ej. </a:t>
            </a:r>
            <a:r>
              <a:rPr lang="es-MX" sz="1800" dirty="0" err="1" smtClean="0">
                <a:solidFill>
                  <a:schemeClr val="tx1"/>
                </a:solidFill>
              </a:rPr>
              <a:t>Netflix</a:t>
            </a:r>
            <a:r>
              <a:rPr lang="es-MX" sz="1800" dirty="0" smtClean="0">
                <a:solidFill>
                  <a:schemeClr val="tx1"/>
                </a:solidFill>
              </a:rPr>
              <a:t> (Video </a:t>
            </a:r>
            <a:r>
              <a:rPr lang="es-MX" sz="1800" dirty="0" err="1" smtClean="0">
                <a:solidFill>
                  <a:schemeClr val="tx1"/>
                </a:solidFill>
              </a:rPr>
              <a:t>on</a:t>
            </a:r>
            <a:r>
              <a:rPr lang="es-MX" sz="1800" dirty="0" smtClean="0">
                <a:solidFill>
                  <a:schemeClr val="tx1"/>
                </a:solidFill>
              </a:rPr>
              <a:t> </a:t>
            </a:r>
            <a:r>
              <a:rPr lang="es-MX" sz="1800" dirty="0" err="1" smtClean="0">
                <a:solidFill>
                  <a:schemeClr val="tx1"/>
                </a:solidFill>
              </a:rPr>
              <a:t>Demand</a:t>
            </a:r>
            <a:r>
              <a:rPr lang="es-MX" sz="1800" dirty="0" smtClean="0">
                <a:solidFill>
                  <a:schemeClr val="tx1"/>
                </a:solidFill>
              </a:rPr>
              <a:t> ó </a:t>
            </a:r>
            <a:r>
              <a:rPr lang="es-MX" sz="1800" dirty="0" err="1" smtClean="0">
                <a:solidFill>
                  <a:schemeClr val="tx1"/>
                </a:solidFill>
              </a:rPr>
              <a:t>VOD</a:t>
            </a:r>
            <a:r>
              <a:rPr lang="es-MX" sz="1800" dirty="0" smtClean="0">
                <a:solidFill>
                  <a:schemeClr val="tx1"/>
                </a:solidFill>
              </a:rPr>
              <a:t>)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1995  -&gt;  USD  600.000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2015  -&gt;	 USD    30.000  (Segmento profesional)</a:t>
            </a:r>
          </a:p>
          <a:p>
            <a:pPr marL="469900" marR="0" lvl="0" indent="-469900" algn="l" defTabSz="914400" rtl="0" eaLnBrk="1" fontAlgn="auto" latinLnBrk="0" hangingPunct="1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  <a:tabLst/>
              <a:defRPr/>
            </a:pPr>
            <a:endParaRPr kumimoji="0" lang="es-CL" sz="18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364088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DISTRIBUCIÓN</a:t>
            </a:r>
            <a:endParaRPr lang="es-ES" sz="1200" dirty="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03870" y="1268809"/>
            <a:ext cx="1081087" cy="1008063"/>
          </a:xfrm>
          <a:prstGeom prst="homePlate">
            <a:avLst>
              <a:gd name="adj" fmla="val 1338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 dirty="0"/>
              <a:t>CREACIÓN</a:t>
            </a:r>
            <a:endParaRPr lang="es-ES" sz="12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40495" y="1268809"/>
            <a:ext cx="1347772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CAPTURA</a:t>
            </a:r>
            <a:endParaRPr lang="es-ES" sz="120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745391" y="1268809"/>
            <a:ext cx="1428760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EDICIÓN</a:t>
            </a:r>
            <a:endParaRPr lang="es-ES" sz="120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995936" y="1268760"/>
            <a:ext cx="1550986" cy="1008063"/>
          </a:xfrm>
          <a:prstGeom prst="chevron">
            <a:avLst>
              <a:gd name="adj" fmla="val 1474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MX" sz="1200" dirty="0"/>
              <a:t>     AGREGACIÓN</a:t>
            </a:r>
            <a:endParaRPr lang="es-ES" sz="1200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6747060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AUDIENCIAS</a:t>
            </a:r>
            <a:endParaRPr lang="es-E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056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La cadena de Valor de la Televisión</a:t>
            </a:r>
            <a:endParaRPr lang="es-ES" sz="2400"/>
          </a:p>
        </p:txBody>
      </p:sp>
      <p:sp>
        <p:nvSpPr>
          <p:cNvPr id="13" name="12 Flecha abajo"/>
          <p:cNvSpPr/>
          <p:nvPr/>
        </p:nvSpPr>
        <p:spPr>
          <a:xfrm>
            <a:off x="5724128" y="2420888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Shape 207"/>
          <p:cNvSpPr txBox="1">
            <a:spLocks/>
          </p:cNvSpPr>
          <p:nvPr/>
        </p:nvSpPr>
        <p:spPr>
          <a:xfrm>
            <a:off x="574675" y="3068960"/>
            <a:ext cx="8317805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ctr" defTabSz="9144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Noto Symbol"/>
              <a:buNone/>
              <a:tabLst/>
              <a:defRPr/>
            </a:pPr>
            <a:endParaRPr kumimoji="0" lang="es-CL" sz="6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  <a:p>
            <a:pPr marL="908050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s-MX" sz="1800" dirty="0" smtClean="0">
                <a:solidFill>
                  <a:schemeClr val="tx1"/>
                </a:solidFill>
              </a:rPr>
              <a:t>La distribución consiste en llevar los contenidos hasta las audiencias.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1995:</a:t>
            </a:r>
          </a:p>
          <a:p>
            <a:pPr marL="2060575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s-MX" sz="1800" dirty="0" smtClean="0">
                <a:solidFill>
                  <a:schemeClr val="tx1"/>
                </a:solidFill>
              </a:rPr>
              <a:t> TV: Televisión Tradicional, Señales por aire</a:t>
            </a:r>
          </a:p>
          <a:p>
            <a:pPr marL="908050" lvl="8" indent="-436563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s-MX" sz="1800" dirty="0" smtClean="0">
                <a:solidFill>
                  <a:schemeClr val="tx1"/>
                </a:solidFill>
              </a:rPr>
              <a:t>2015:</a:t>
            </a:r>
          </a:p>
          <a:p>
            <a:pPr marL="1701800" lvl="8" indent="-1588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s-MX" sz="1800" dirty="0" smtClean="0">
                <a:solidFill>
                  <a:schemeClr val="tx1"/>
                </a:solidFill>
              </a:rPr>
              <a:t>TV abierta: Televisión Tradicional, Migración a digital.</a:t>
            </a:r>
          </a:p>
          <a:p>
            <a:pPr marL="1701800" lvl="8" indent="-1588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s-MX" sz="1800" dirty="0" smtClean="0">
                <a:solidFill>
                  <a:schemeClr val="tx1"/>
                </a:solidFill>
              </a:rPr>
              <a:t>TV Pago: IP TV, Cable y Satélite.</a:t>
            </a:r>
          </a:p>
          <a:p>
            <a:pPr marL="1701800" lvl="8" indent="-1588" defTabSz="6096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s-MX" sz="1800" dirty="0" smtClean="0">
                <a:solidFill>
                  <a:schemeClr val="tx1"/>
                </a:solidFill>
              </a:rPr>
              <a:t>Canales Virtuales (Internet): </a:t>
            </a:r>
            <a:r>
              <a:rPr lang="es-MX" sz="1800" dirty="0" err="1" smtClean="0">
                <a:solidFill>
                  <a:schemeClr val="tx1"/>
                </a:solidFill>
              </a:rPr>
              <a:t>You</a:t>
            </a:r>
            <a:r>
              <a:rPr lang="es-MX" sz="1800" dirty="0" smtClean="0">
                <a:solidFill>
                  <a:schemeClr val="tx1"/>
                </a:solidFill>
              </a:rPr>
              <a:t> </a:t>
            </a:r>
            <a:r>
              <a:rPr lang="es-MX" sz="1800" dirty="0" err="1" smtClean="0">
                <a:solidFill>
                  <a:schemeClr val="tx1"/>
                </a:solidFill>
              </a:rPr>
              <a:t>Tube</a:t>
            </a:r>
            <a:r>
              <a:rPr lang="es-MX" sz="1800" dirty="0" smtClean="0">
                <a:solidFill>
                  <a:schemeClr val="tx1"/>
                </a:solidFill>
              </a:rPr>
              <a:t>, Portales Video, etc.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364088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DISTRIBUCIÓN</a:t>
            </a:r>
            <a:endParaRPr lang="es-ES" sz="1200" dirty="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03870" y="1268809"/>
            <a:ext cx="1081087" cy="1008063"/>
          </a:xfrm>
          <a:prstGeom prst="homePlate">
            <a:avLst>
              <a:gd name="adj" fmla="val 13386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200" dirty="0"/>
              <a:t>CREACIÓN</a:t>
            </a:r>
            <a:endParaRPr lang="es-ES" sz="1200" dirty="0"/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40495" y="1268809"/>
            <a:ext cx="1347772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CAPTURA</a:t>
            </a:r>
            <a:endParaRPr lang="es-ES" sz="1200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745391" y="1268809"/>
            <a:ext cx="1428760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200"/>
              <a:t>EDICIÓN</a:t>
            </a:r>
            <a:endParaRPr lang="es-ES" sz="1200"/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995936" y="1268760"/>
            <a:ext cx="1550986" cy="1008063"/>
          </a:xfrm>
          <a:prstGeom prst="chevron">
            <a:avLst>
              <a:gd name="adj" fmla="val 1474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MX" sz="1200" dirty="0"/>
              <a:t>     AGREGACIÓN</a:t>
            </a:r>
            <a:endParaRPr lang="es-ES" sz="1200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6747060" y="1268760"/>
            <a:ext cx="1569356" cy="1008063"/>
          </a:xfrm>
          <a:prstGeom prst="chevron">
            <a:avLst>
              <a:gd name="adj" fmla="val 1474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MX" sz="1200" dirty="0" smtClean="0"/>
              <a:t>  AUDIENCIAS</a:t>
            </a:r>
            <a:endParaRPr lang="es-E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/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/>
              <a:t> 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title" idx="4294967295"/>
          </p:nvPr>
        </p:nvSpPr>
        <p:spPr>
          <a:xfrm>
            <a:off x="611187" y="260350"/>
            <a:ext cx="7200900" cy="64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1800" b="1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Televisión Abierta</a:t>
            </a:r>
            <a:endParaRPr lang="es-CL" sz="18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4294967295"/>
          </p:nvPr>
        </p:nvSpPr>
        <p:spPr>
          <a:xfrm>
            <a:off x="285720" y="1168064"/>
            <a:ext cx="8569325" cy="5429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Ley de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TDT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habilita las concesiones digitales, permitiendo acceder a la banda de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UHF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hasta ahora reservada por las autoridades para tal propósito.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1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HD</a:t>
            </a:r>
            <a:r>
              <a:rPr lang="es-CL" sz="11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Alta Definición con resoluciones 1980x1080 ó 1280x720.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1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SD</a:t>
            </a:r>
            <a:r>
              <a:rPr lang="es-CL" sz="11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Definición Estándar con resolución 720x480.</a:t>
            </a:r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683569" y="2420888"/>
          <a:ext cx="7776864" cy="1554480"/>
        </p:xfrm>
        <a:graphic>
          <a:graphicData uri="http://schemas.openxmlformats.org/drawingml/2006/table">
            <a:tbl>
              <a:tblPr firstRow="1" bandRow="1">
                <a:tableStyleId>{ACF311B3-4377-4340-9BD6-D2E70C9065B5}</a:tableStyleId>
              </a:tblPr>
              <a:tblGrid>
                <a:gridCol w="1584175"/>
                <a:gridCol w="2088232"/>
                <a:gridCol w="1777074"/>
                <a:gridCol w="2327383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Banda/Servicio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Número de Frecuencias</a:t>
                      </a:r>
                    </a:p>
                    <a:p>
                      <a:pPr algn="ctr"/>
                      <a:r>
                        <a:rPr lang="es-CL" sz="1100" dirty="0" smtClean="0"/>
                        <a:t>(x</a:t>
                      </a:r>
                      <a:r>
                        <a:rPr lang="es-CL" sz="1100" baseline="0" dirty="0" smtClean="0"/>
                        <a:t> Localidad / área de servicio)</a:t>
                      </a:r>
                      <a:endParaRPr lang="es-CL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Número de Señales</a:t>
                      </a:r>
                    </a:p>
                    <a:p>
                      <a:pPr algn="ctr"/>
                      <a:r>
                        <a:rPr lang="es-CL" dirty="0" smtClean="0"/>
                        <a:t>(x Frecuencia)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Total de señales</a:t>
                      </a:r>
                      <a:endParaRPr lang="es-CL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 smtClean="0"/>
                        <a:t>VHF</a:t>
                      </a:r>
                      <a:r>
                        <a:rPr lang="es-CL" dirty="0" smtClean="0"/>
                        <a:t> (TV Análoga)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 Análoga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12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 smtClean="0"/>
                        <a:t>UHF</a:t>
                      </a:r>
                      <a:r>
                        <a:rPr lang="es-CL" dirty="0" smtClean="0"/>
                        <a:t> (TV Digital)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 </a:t>
                      </a:r>
                      <a:r>
                        <a:rPr lang="es-CL" dirty="0" err="1" smtClean="0"/>
                        <a:t>HD</a:t>
                      </a:r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6 </a:t>
                      </a:r>
                      <a:r>
                        <a:rPr lang="es-CL" dirty="0" err="1" smtClean="0"/>
                        <a:t>SD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60 </a:t>
                      </a:r>
                      <a:r>
                        <a:rPr lang="es-CL" dirty="0" err="1" smtClean="0"/>
                        <a:t>HD</a:t>
                      </a:r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180 </a:t>
                      </a:r>
                      <a:r>
                        <a:rPr lang="es-CL" dirty="0" err="1" smtClean="0"/>
                        <a:t>SD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932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/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/>
              <a:t> 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title" idx="4294967295"/>
          </p:nvPr>
        </p:nvSpPr>
        <p:spPr>
          <a:xfrm>
            <a:off x="611187" y="260350"/>
            <a:ext cx="7200900" cy="64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1800" b="1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Televisión Abierta</a:t>
            </a:r>
            <a:endParaRPr lang="es-CL" sz="18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4294967295"/>
          </p:nvPr>
        </p:nvSpPr>
        <p:spPr>
          <a:xfrm>
            <a:off x="323528" y="1052736"/>
            <a:ext cx="8569325" cy="5429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8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Costos de implementación?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Explosión del mercado de telefonía Móvil ha empujado los costos al alza.</a:t>
            </a:r>
          </a:p>
          <a:p>
            <a:pPr marL="469900" marR="0" lvl="0" indent="-469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Equipos de transmisión son más económicos que antes, pero no al nivel de los equipos anteriores. </a:t>
            </a:r>
          </a:p>
          <a:p>
            <a:pPr marL="469900" marR="0" lvl="0" indent="-469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FDT</a:t>
            </a:r>
            <a:r>
              <a:rPr lang="es-CL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Fondo de Desarrollo de las Telecomunicaciones puede jugar un rol relevante en la habilitación para concesionarios regionales, locales y comunitarios  (Artículo 28D, letra c, Ley 18.168).</a:t>
            </a:r>
          </a:p>
          <a:p>
            <a:pPr marL="469900" marR="0" lvl="0" indent="-4699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200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" name="Picture 4" descr="Resultado de imagen para caseta de telecomunicacio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6" y="2780928"/>
            <a:ext cx="2466975" cy="1847851"/>
          </a:xfrm>
          <a:prstGeom prst="rect">
            <a:avLst/>
          </a:prstGeom>
          <a:noFill/>
        </p:spPr>
      </p:pic>
      <p:pic>
        <p:nvPicPr>
          <p:cNvPr id="8" name="7 Imagen" descr="Antena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2060848"/>
            <a:ext cx="1901786" cy="2538983"/>
          </a:xfrm>
          <a:prstGeom prst="rect">
            <a:avLst/>
          </a:prstGeom>
        </p:spPr>
      </p:pic>
      <p:pic>
        <p:nvPicPr>
          <p:cNvPr id="9" name="Picture 2" descr="http://infodahonduras.com/images/abajo-der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552" y="3356992"/>
            <a:ext cx="1194694" cy="1215777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2123728" y="2132856"/>
            <a:ext cx="1925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Caseta de Trasmisión</a:t>
            </a:r>
          </a:p>
          <a:p>
            <a:pPr algn="ctr"/>
            <a:r>
              <a:rPr lang="es-CL" dirty="0" smtClean="0"/>
              <a:t>(Aloja Transmisor)</a:t>
            </a:r>
            <a:endParaRPr lang="es-C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47936" y="2861320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Tendido Eléctrico</a:t>
            </a:r>
          </a:p>
          <a:p>
            <a:r>
              <a:rPr lang="es-CL" dirty="0" smtClean="0"/>
              <a:t> y Subestación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427984" y="1628800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Torre y Antena</a:t>
            </a:r>
            <a:endParaRPr lang="es-CL" dirty="0"/>
          </a:p>
        </p:txBody>
      </p:sp>
      <p:pic>
        <p:nvPicPr>
          <p:cNvPr id="13" name="Picture 2" descr="http://radiomap.eu/es/andalucia/castillejos_0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6176" y="2492896"/>
            <a:ext cx="2789040" cy="2091780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6228184" y="1844824"/>
            <a:ext cx="2600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Terreno</a:t>
            </a:r>
          </a:p>
          <a:p>
            <a:pPr algn="ctr"/>
            <a:r>
              <a:rPr lang="es-CL" dirty="0" smtClean="0"/>
              <a:t>(Comúnmente cima de cerros)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47932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/>
        </p:nvSpPr>
        <p:spPr>
          <a:xfrm>
            <a:off x="6553200" y="6245225"/>
            <a:ext cx="19811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/>
              <a:t> 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title" idx="4294967295"/>
          </p:nvPr>
        </p:nvSpPr>
        <p:spPr>
          <a:xfrm>
            <a:off x="611187" y="260350"/>
            <a:ext cx="7200900" cy="647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SzPct val="25000"/>
            </a:pPr>
            <a:r>
              <a:rPr lang="es-MX" sz="1800" b="1" dirty="0" smtClean="0">
                <a:solidFill>
                  <a:schemeClr val="tx1"/>
                </a:solidFill>
              </a:rPr>
              <a:t>Canales Virtuales (Internet):</a:t>
            </a:r>
            <a:endParaRPr lang="es-CL" sz="18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4294967295"/>
          </p:nvPr>
        </p:nvSpPr>
        <p:spPr>
          <a:xfrm>
            <a:off x="285720" y="1168064"/>
            <a:ext cx="8569325" cy="4997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469900">
              <a:lnSpc>
                <a:spcPct val="160000"/>
              </a:lnSpc>
              <a:spcBef>
                <a:spcPts val="360"/>
              </a:spcBef>
              <a:buSzPct val="100000"/>
            </a:pP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implementación de un canal virtual en Internet, especialmente para canales de audiencia segmentada, es de bajo costo, pudiendo incluso utilizarse servicios existentes (ej.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Youtube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Vimeo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etc.) 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Losd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anchos de banda comercializados en nuestro país, sumado a las ultimas técnicas de compresión de video permiten incluso la distribución de señales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HD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hasta el hogar de los usuarios. 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 este aspecto, la Neutralidad en la Red es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escencial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pues protege el transporte de contenidos de video sobre las redes de los ISP, Internet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Service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Provider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(Telefónica, </a:t>
            </a:r>
            <a:r>
              <a:rPr lang="es-CL" sz="1600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VTR</a:t>
            </a: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Claro, etc.).</a:t>
            </a:r>
          </a:p>
          <a:p>
            <a:pPr indent="-469900">
              <a:lnSpc>
                <a:spcPct val="160000"/>
              </a:lnSpc>
              <a:spcBef>
                <a:spcPts val="360"/>
              </a:spcBef>
              <a:buSzPct val="100000"/>
            </a:pPr>
            <a:r>
              <a:rPr lang="es-CL" sz="16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permanente fiscalización del cumplimiento de dicha normativa es vital para que los usuarios puedan acceder a contenidos de canales virtuales, facilitando la implementación de nuevos canales.</a:t>
            </a: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marR="0" lvl="0" indent="-469900" algn="l" rtl="0">
              <a:lnSpc>
                <a:spcPct val="16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ymbol"/>
              <a:buChar char="□"/>
            </a:pPr>
            <a:endParaRPr lang="es-CL" sz="1800" b="1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32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">
  <a:themeElements>
    <a:clrScheme name="1_defaul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682</Words>
  <Application>Microsoft Office PowerPoint</Application>
  <PresentationFormat>Presentación en pantalla (4:3)</PresentationFormat>
  <Paragraphs>125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1_default</vt:lpstr>
      <vt:lpstr>  Nueva Televisión,  Nuevos Canales,  ¿Nueva Industria?</vt:lpstr>
      <vt:lpstr>Diapositiva 2</vt:lpstr>
      <vt:lpstr>Diapositiva 3</vt:lpstr>
      <vt:lpstr>Diapositiva 4</vt:lpstr>
      <vt:lpstr>Diapositiva 5</vt:lpstr>
      <vt:lpstr>Diapositiva 6</vt:lpstr>
      <vt:lpstr>Televisión Abierta</vt:lpstr>
      <vt:lpstr>Televisión Abierta</vt:lpstr>
      <vt:lpstr>Canales Virtuales (Internet):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de Inversiones Año 2015</dc:title>
  <dc:creator>Mauricio Andres Rojo Fabres</dc:creator>
  <cp:lastModifiedBy>Mario Sepulveda</cp:lastModifiedBy>
  <cp:revision>80</cp:revision>
  <dcterms:modified xsi:type="dcterms:W3CDTF">2015-07-15T14:30:17Z</dcterms:modified>
</cp:coreProperties>
</file>