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49"/>
  </p:notesMasterIdLst>
  <p:sldIdLst>
    <p:sldId id="278" r:id="rId2"/>
    <p:sldId id="297" r:id="rId3"/>
    <p:sldId id="331" r:id="rId4"/>
    <p:sldId id="313" r:id="rId5"/>
    <p:sldId id="279" r:id="rId6"/>
    <p:sldId id="282" r:id="rId7"/>
    <p:sldId id="283" r:id="rId8"/>
    <p:sldId id="284" r:id="rId9"/>
    <p:sldId id="285" r:id="rId10"/>
    <p:sldId id="296" r:id="rId11"/>
    <p:sldId id="280" r:id="rId12"/>
    <p:sldId id="286" r:id="rId13"/>
    <p:sldId id="306" r:id="rId14"/>
    <p:sldId id="309" r:id="rId15"/>
    <p:sldId id="281" r:id="rId16"/>
    <p:sldId id="288" r:id="rId17"/>
    <p:sldId id="290" r:id="rId18"/>
    <p:sldId id="289" r:id="rId19"/>
    <p:sldId id="291" r:id="rId20"/>
    <p:sldId id="260" r:id="rId21"/>
    <p:sldId id="295" r:id="rId22"/>
    <p:sldId id="292" r:id="rId23"/>
    <p:sldId id="293" r:id="rId24"/>
    <p:sldId id="308" r:id="rId25"/>
    <p:sldId id="298" r:id="rId26"/>
    <p:sldId id="310" r:id="rId27"/>
    <p:sldId id="311" r:id="rId28"/>
    <p:sldId id="312" r:id="rId29"/>
    <p:sldId id="299" r:id="rId30"/>
    <p:sldId id="277" r:id="rId31"/>
    <p:sldId id="304" r:id="rId32"/>
    <p:sldId id="305" r:id="rId33"/>
    <p:sldId id="307" r:id="rId34"/>
    <p:sldId id="314" r:id="rId35"/>
    <p:sldId id="317" r:id="rId36"/>
    <p:sldId id="316" r:id="rId37"/>
    <p:sldId id="315" r:id="rId38"/>
    <p:sldId id="318" r:id="rId39"/>
    <p:sldId id="321" r:id="rId40"/>
    <p:sldId id="322" r:id="rId41"/>
    <p:sldId id="320" r:id="rId42"/>
    <p:sldId id="319" r:id="rId43"/>
    <p:sldId id="323" r:id="rId44"/>
    <p:sldId id="326" r:id="rId45"/>
    <p:sldId id="329" r:id="rId46"/>
    <p:sldId id="330" r:id="rId47"/>
    <p:sldId id="303" r:id="rId48"/>
  </p:sldIdLst>
  <p:sldSz cx="9144000" cy="5143500" type="screen16x9"/>
  <p:notesSz cx="7099300" cy="10234613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7" autoAdjust="0"/>
    <p:restoredTop sz="99190" autoAdjust="0"/>
  </p:normalViewPr>
  <p:slideViewPr>
    <p:cSldViewPr>
      <p:cViewPr>
        <p:scale>
          <a:sx n="100" d="100"/>
          <a:sy n="100" d="100"/>
        </p:scale>
        <p:origin x="-7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FEF0FA1-016C-47CA-9CBB-291B8B9E4933}" type="datetimeFigureOut">
              <a:rPr lang="es-CL" smtClean="0"/>
              <a:pPr/>
              <a:t>15-07-2015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AEAE1E6-DB1B-4E72-8059-5BB0526D95E9}" type="slidenum">
              <a:rPr lang="es-CL" smtClean="0"/>
              <a:pPr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259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AE1E6-DB1B-4E72-8059-5BB0526D95E9}" type="slidenum">
              <a:rPr lang="es-CL" smtClean="0"/>
              <a:pPr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830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AE1E6-DB1B-4E72-8059-5BB0526D95E9}" type="slidenum">
              <a:rPr lang="es-CL" smtClean="0"/>
              <a:pPr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830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98AF03-7270-45C2-A683-C5E353EF01A5}" type="datetime4">
              <a:rPr lang="en-US" smtClean="0"/>
              <a:pPr/>
              <a:t>July 15, 2015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5140842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510358"/>
            <a:ext cx="45720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3257550"/>
            <a:ext cx="7772400" cy="1481328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125980"/>
            <a:ext cx="7772400" cy="113157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3785546"/>
            <a:ext cx="73152" cy="12687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3597614"/>
            <a:ext cx="73152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3478264"/>
            <a:ext cx="73152" cy="10287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3406919"/>
            <a:ext cx="73152" cy="5486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2FB5AFD-D735-4504-A039-ADEBB6448D55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1981200" cy="4388644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5980"/>
            <a:ext cx="5867400" cy="438864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B5C8118-FB93-4E87-B380-0175F2FE2167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A93482-8E69-40F7-BCAD-5662A6CADB27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805416"/>
            <a:ext cx="4322136" cy="4343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4961499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976478" y="964110"/>
            <a:ext cx="30861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3200400"/>
            <a:ext cx="3200400" cy="8572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3200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4" y="3184923"/>
            <a:ext cx="2090737" cy="195857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3200400"/>
            <a:ext cx="16002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028700"/>
            <a:ext cx="3200400" cy="21717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314450"/>
            <a:ext cx="3200400" cy="18859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3200400"/>
            <a:ext cx="4953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3200400"/>
            <a:ext cx="53340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1828800"/>
            <a:ext cx="5638800" cy="1371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1600200"/>
            <a:ext cx="5638800" cy="1600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3200400"/>
            <a:ext cx="1371600" cy="19431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013754"/>
            <a:ext cx="5718048" cy="733115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BB7EAE1-CAAC-4AEF-919E-158692B1E55E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301698"/>
            <a:ext cx="8503920" cy="66469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384048"/>
            <a:ext cx="8156448" cy="58293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510358"/>
            <a:ext cx="27432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510358"/>
            <a:ext cx="9144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510358"/>
            <a:ext cx="36576" cy="27432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4048"/>
            <a:ext cx="8229600" cy="6858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32787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327876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25A706-D8F2-4D1A-855A-CADC92600C26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301699"/>
            <a:ext cx="8867080" cy="664699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384048"/>
            <a:ext cx="7772400" cy="6858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57312"/>
            <a:ext cx="4040188" cy="47982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57312"/>
            <a:ext cx="4041775" cy="47982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44278"/>
            <a:ext cx="4040188" cy="29695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44278"/>
            <a:ext cx="4041775" cy="29695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9B4F123-1704-49AC-9D15-C4B1462B8014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510358"/>
            <a:ext cx="45720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510358"/>
            <a:ext cx="27432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510358"/>
            <a:ext cx="9144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510358"/>
            <a:ext cx="36576" cy="27432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4048"/>
            <a:ext cx="7772400" cy="6858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127EC2-47FB-48A1-8644-C8A81DDAA119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3EC3ED-7435-49F9-84C8-03CCA2F8DEDB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787"/>
            <a:ext cx="8229600" cy="871538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076325"/>
            <a:ext cx="2514600" cy="3429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076325"/>
            <a:ext cx="5486400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FC49BF1-FCD3-4395-8FF6-0047AF66228E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408528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413771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31177" y="898342"/>
            <a:ext cx="99572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330939"/>
            <a:ext cx="6858000" cy="526312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420336"/>
            <a:ext cx="8778240" cy="3720108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862608"/>
            <a:ext cx="6858000" cy="51435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83577" y="1012642"/>
            <a:ext cx="99572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36684" y="1090014"/>
            <a:ext cx="99572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41625"/>
            <a:ext cx="2133600" cy="273844"/>
          </a:xfrm>
        </p:spPr>
        <p:txBody>
          <a:bodyPr/>
          <a:lstStyle>
            <a:extLst/>
          </a:lstStyle>
          <a:p>
            <a:fld id="{CA861222-2C8B-4501-BE87-6797EC025925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41625"/>
            <a:ext cx="5562600" cy="273844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41625"/>
            <a:ext cx="457200" cy="273844"/>
          </a:xfrm>
        </p:spPr>
        <p:txBody>
          <a:bodyPr/>
          <a:lstStyle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5140842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3785546"/>
            <a:ext cx="73152" cy="126873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3597614"/>
            <a:ext cx="73152" cy="17145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3478264"/>
            <a:ext cx="73152" cy="10287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3406919"/>
            <a:ext cx="73152" cy="5486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510358"/>
            <a:ext cx="45720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510358"/>
            <a:ext cx="27432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510358"/>
            <a:ext cx="9144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510358"/>
            <a:ext cx="9144" cy="27432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384048"/>
            <a:ext cx="7772400" cy="6858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337670"/>
            <a:ext cx="7772400" cy="3429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4812507"/>
            <a:ext cx="21336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6C01193-8287-4834-A286-6B880643E934}" type="datetime4">
              <a:rPr lang="en-US" smtClean="0"/>
              <a:pPr/>
              <a:t>July 15,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4812507"/>
            <a:ext cx="55626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4812507"/>
            <a:ext cx="4572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2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commons.wikimedia.org/wiki/File:Dichroic-prism.sv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hyperlink" Target="http://commons.wikimedia.org/wiki/File:Bayer_pattern_on_sensor.sv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60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microsoft.com/office/2007/relationships/hdphoto" Target="../media/hdphoto3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microsoft.com/office/2007/relationships/hdphoto" Target="../media/hdphoto28.wdp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microsoft.com/office/2007/relationships/hdphoto" Target="../media/hdphoto2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6.png"/><Relationship Id="rId5" Type="http://schemas.openxmlformats.org/officeDocument/2006/relationships/image" Target="../media/image54.png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5.wdp"/><Relationship Id="rId7" Type="http://schemas.openxmlformats.org/officeDocument/2006/relationships/image" Target="../media/image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2.wdp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34.wdp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microsoft.com/office/2007/relationships/hdphoto" Target="../media/hdphoto5.wdp"/><Relationship Id="rId3" Type="http://schemas.openxmlformats.org/officeDocument/2006/relationships/image" Target="../media/image81.png"/><Relationship Id="rId21" Type="http://schemas.openxmlformats.org/officeDocument/2006/relationships/image" Target="../media/image5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12.png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20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1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openxmlformats.org/officeDocument/2006/relationships/image" Target="../media/image91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91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2" Type="http://schemas.openxmlformats.org/officeDocument/2006/relationships/image" Target="../media/image110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microsoft.com/office/2007/relationships/hdphoto" Target="../media/hdphoto35.wdp"/><Relationship Id="rId5" Type="http://schemas.openxmlformats.org/officeDocument/2006/relationships/image" Target="../media/image112.png"/><Relationship Id="rId15" Type="http://schemas.openxmlformats.org/officeDocument/2006/relationships/image" Target="../media/image119.png"/><Relationship Id="rId10" Type="http://schemas.openxmlformats.org/officeDocument/2006/relationships/image" Target="../media/image117.png"/><Relationship Id="rId4" Type="http://schemas.openxmlformats.org/officeDocument/2006/relationships/hyperlink" Target="http://www.google.cl/imgres?q=sennheiser+g3&amp;um=1&amp;hl=es&amp;client=firefox-a&amp;hs=jIy&amp;sa=N&amp;rls=org.mozilla:es-ES:official&amp;biw=853&amp;bih=476&amp;tbm=isch&amp;tbnid=DKC0ZSi-lzIGSM:&amp;imgrefurl=http://token.com/equipment-list/&amp;docid=LNQT7GxMY14xKM&amp;imgurl=http://token.com/blog/wp-content/uploads/2011/01/sennheiser_g3.jpg&amp;w=227&amp;h=280&amp;ei=i2GhT4tghP7wBO-VmbwI&amp;zoom=1&amp;iact=hc&amp;vpx=634&amp;vpy=125&amp;dur=566&amp;hovh=224&amp;hovw=181&amp;tx=82&amp;ty=143&amp;sig=109846344343043478350&amp;page=3&amp;tbnh=141&amp;tbnw=114&amp;start=20&amp;ndsp=12&amp;ved=1t:429,r:7,s:20,i:133" TargetMode="External"/><Relationship Id="rId9" Type="http://schemas.openxmlformats.org/officeDocument/2006/relationships/image" Target="../media/image116.wmf"/><Relationship Id="rId1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26.png"/><Relationship Id="rId3" Type="http://schemas.openxmlformats.org/officeDocument/2006/relationships/image" Target="../media/image121.wmf"/><Relationship Id="rId7" Type="http://schemas.microsoft.com/office/2007/relationships/hdphoto" Target="../media/hdphoto10.wdp"/><Relationship Id="rId12" Type="http://schemas.microsoft.com/office/2007/relationships/hdphoto" Target="../media/hdphoto36.wdp"/><Relationship Id="rId17" Type="http://schemas.openxmlformats.org/officeDocument/2006/relationships/image" Target="../media/image5.png"/><Relationship Id="rId2" Type="http://schemas.openxmlformats.org/officeDocument/2006/relationships/image" Target="../media/image120.png"/><Relationship Id="rId16" Type="http://schemas.microsoft.com/office/2007/relationships/hdphoto" Target="../media/hdphoto3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25.png"/><Relationship Id="rId5" Type="http://schemas.openxmlformats.org/officeDocument/2006/relationships/image" Target="../media/image122.png"/><Relationship Id="rId15" Type="http://schemas.openxmlformats.org/officeDocument/2006/relationships/image" Target="../media/image127.png"/><Relationship Id="rId10" Type="http://schemas.openxmlformats.org/officeDocument/2006/relationships/image" Target="../media/image124.png"/><Relationship Id="rId4" Type="http://schemas.openxmlformats.org/officeDocument/2006/relationships/image" Target="../media/image111.png"/><Relationship Id="rId9" Type="http://schemas.openxmlformats.org/officeDocument/2006/relationships/image" Target="../media/image123.png"/><Relationship Id="rId14" Type="http://schemas.microsoft.com/office/2007/relationships/hdphoto" Target="../media/hdphoto37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microsoft.com/office/2007/relationships/hdphoto" Target="../media/hdphoto39.wdp"/><Relationship Id="rId18" Type="http://schemas.openxmlformats.org/officeDocument/2006/relationships/image" Target="../media/image5.png"/><Relationship Id="rId3" Type="http://schemas.openxmlformats.org/officeDocument/2006/relationships/image" Target="../media/image129.png"/><Relationship Id="rId7" Type="http://schemas.openxmlformats.org/officeDocument/2006/relationships/image" Target="../media/image118.png"/><Relationship Id="rId12" Type="http://schemas.openxmlformats.org/officeDocument/2006/relationships/image" Target="../media/image136.png"/><Relationship Id="rId17" Type="http://schemas.openxmlformats.org/officeDocument/2006/relationships/image" Target="../media/image138.png"/><Relationship Id="rId2" Type="http://schemas.openxmlformats.org/officeDocument/2006/relationships/image" Target="../media/image128.png"/><Relationship Id="rId16" Type="http://schemas.microsoft.com/office/2007/relationships/hdphoto" Target="../media/hdphoto40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hyperlink" Target="http://www.google.cl/url?sa=i&amp;rct=j&amp;q=&amp;esrc=s&amp;source=images&amp;cd=&amp;cad=rja&amp;uact=8&amp;ved=0CAcQjRxqFQoTCKe9hKSO2cYCFQzVgAodDu4ALQ&amp;url=http://www.pitbullaudio.com/soundcraft-si-compact-16-audio-mixer-console-digital-professional-16-channel.html&amp;ei=tTWkVecOjKqDBI7cg-gC&amp;bvm=bv.97653015,d.cWw&amp;psig=AFQjCNF0Y0XQc8ZHU5My2BYQ1g3v3i0lSg&amp;ust=1436911411176096" TargetMode="External"/><Relationship Id="rId5" Type="http://schemas.openxmlformats.org/officeDocument/2006/relationships/image" Target="../media/image131.png"/><Relationship Id="rId15" Type="http://schemas.openxmlformats.org/officeDocument/2006/relationships/image" Target="../media/image137.pn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jpeg"/><Relationship Id="rId14" Type="http://schemas.openxmlformats.org/officeDocument/2006/relationships/hyperlink" Target="http://www.google.cl/url?sa=i&amp;rct=j&amp;q=&amp;esrc=s&amp;source=images&amp;cd=&amp;cad=rja&amp;uact=8&amp;ved=0CAcQjRxqFQoTCNuRit-O2cYCFUbOgAodUMMGOA&amp;url=http://www.ggvideo.com/pan_aghmx100.php&amp;ei=MDakVdu5MsacgwTQhpvAAw&amp;bvm=bv.97653015,d.cWw&amp;psig=AFQjCNG0BG660ZCHklpuVNTP7pr_lrvT9A&amp;ust=1436911535863687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18" Type="http://schemas.openxmlformats.org/officeDocument/2006/relationships/image" Target="../media/image5.png"/><Relationship Id="rId3" Type="http://schemas.microsoft.com/office/2007/relationships/hdphoto" Target="../media/hdphoto7.wdp"/><Relationship Id="rId7" Type="http://schemas.microsoft.com/office/2007/relationships/hdphoto" Target="../media/hdphoto2.wdp"/><Relationship Id="rId12" Type="http://schemas.openxmlformats.org/officeDocument/2006/relationships/image" Target="../media/image4.png"/><Relationship Id="rId17" Type="http://schemas.microsoft.com/office/2007/relationships/hdphoto" Target="../media/hdphoto11.wdp"/><Relationship Id="rId2" Type="http://schemas.openxmlformats.org/officeDocument/2006/relationships/image" Target="../media/image1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microsoft.com/office/2007/relationships/hdphoto" Target="../media/hdphoto1.wdp"/><Relationship Id="rId15" Type="http://schemas.microsoft.com/office/2007/relationships/hdphoto" Target="../media/hdphoto10.wdp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microsoft.com/office/2007/relationships/hdphoto" Target="../media/hdphoto8.wdp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5.png"/><Relationship Id="rId4" Type="http://schemas.openxmlformats.org/officeDocument/2006/relationships/image" Target="../media/image149.png"/><Relationship Id="rId9" Type="http://schemas.microsoft.com/office/2007/relationships/hdphoto" Target="../media/hdphoto4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microsoft.com/office/2007/relationships/hdphoto" Target="../media/hdphoto45.wdp"/><Relationship Id="rId18" Type="http://schemas.microsoft.com/office/2007/relationships/hdphoto" Target="../media/hdphoto47.wdp"/><Relationship Id="rId26" Type="http://schemas.openxmlformats.org/officeDocument/2006/relationships/image" Target="../media/image171.png"/><Relationship Id="rId39" Type="http://schemas.openxmlformats.org/officeDocument/2006/relationships/image" Target="../media/image179.png"/><Relationship Id="rId3" Type="http://schemas.microsoft.com/office/2007/relationships/hdphoto" Target="../media/hdphoto42.wdp"/><Relationship Id="rId21" Type="http://schemas.openxmlformats.org/officeDocument/2006/relationships/image" Target="../media/image167.png"/><Relationship Id="rId34" Type="http://schemas.openxmlformats.org/officeDocument/2006/relationships/image" Target="../media/image175.png"/><Relationship Id="rId42" Type="http://schemas.openxmlformats.org/officeDocument/2006/relationships/image" Target="../media/image182.png"/><Relationship Id="rId7" Type="http://schemas.microsoft.com/office/2007/relationships/hdphoto" Target="../media/hdphoto19.wdp"/><Relationship Id="rId12" Type="http://schemas.openxmlformats.org/officeDocument/2006/relationships/image" Target="../media/image163.png"/><Relationship Id="rId17" Type="http://schemas.openxmlformats.org/officeDocument/2006/relationships/image" Target="../media/image165.png"/><Relationship Id="rId25" Type="http://schemas.microsoft.com/office/2007/relationships/hdphoto" Target="../media/hdphoto49.wdp"/><Relationship Id="rId33" Type="http://schemas.openxmlformats.org/officeDocument/2006/relationships/image" Target="../media/image148.png"/><Relationship Id="rId38" Type="http://schemas.microsoft.com/office/2007/relationships/hdphoto" Target="../media/hdphoto52.wdp"/><Relationship Id="rId2" Type="http://schemas.openxmlformats.org/officeDocument/2006/relationships/image" Target="../media/image158.png"/><Relationship Id="rId16" Type="http://schemas.microsoft.com/office/2007/relationships/hdphoto" Target="../media/hdphoto46.wdp"/><Relationship Id="rId20" Type="http://schemas.microsoft.com/office/2007/relationships/hdphoto" Target="../media/hdphoto48.wdp"/><Relationship Id="rId29" Type="http://schemas.microsoft.com/office/2007/relationships/hdphoto" Target="../media/hdphoto51.wdp"/><Relationship Id="rId41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162.png"/><Relationship Id="rId24" Type="http://schemas.openxmlformats.org/officeDocument/2006/relationships/image" Target="../media/image170.png"/><Relationship Id="rId32" Type="http://schemas.openxmlformats.org/officeDocument/2006/relationships/image" Target="../media/image174.jpeg"/><Relationship Id="rId37" Type="http://schemas.openxmlformats.org/officeDocument/2006/relationships/image" Target="../media/image178.png"/><Relationship Id="rId40" Type="http://schemas.openxmlformats.org/officeDocument/2006/relationships/image" Target="../media/image180.png"/><Relationship Id="rId5" Type="http://schemas.microsoft.com/office/2007/relationships/hdphoto" Target="../media/hdphoto43.wdp"/><Relationship Id="rId15" Type="http://schemas.openxmlformats.org/officeDocument/2006/relationships/image" Target="../media/image164.png"/><Relationship Id="rId23" Type="http://schemas.openxmlformats.org/officeDocument/2006/relationships/image" Target="../media/image169.png"/><Relationship Id="rId28" Type="http://schemas.openxmlformats.org/officeDocument/2006/relationships/image" Target="../media/image172.png"/><Relationship Id="rId36" Type="http://schemas.openxmlformats.org/officeDocument/2006/relationships/image" Target="../media/image177.png"/><Relationship Id="rId10" Type="http://schemas.openxmlformats.org/officeDocument/2006/relationships/image" Target="../media/image161.png"/><Relationship Id="rId19" Type="http://schemas.openxmlformats.org/officeDocument/2006/relationships/image" Target="../media/image166.png"/><Relationship Id="rId31" Type="http://schemas.openxmlformats.org/officeDocument/2006/relationships/image" Target="../media/image141.png"/><Relationship Id="rId4" Type="http://schemas.openxmlformats.org/officeDocument/2006/relationships/image" Target="../media/image159.png"/><Relationship Id="rId9" Type="http://schemas.microsoft.com/office/2007/relationships/hdphoto" Target="../media/hdphoto44.wdp"/><Relationship Id="rId14" Type="http://schemas.openxmlformats.org/officeDocument/2006/relationships/hyperlink" Target="http://www.google.cl/url?sa=i&amp;rct=j&amp;q=&amp;esrc=s&amp;source=images&amp;cd=&amp;cad=rja&amp;uact=8&amp;ved=0CAcQjRxqFQoTCNuRit-O2cYCFUbOgAodUMMGOA&amp;url=http://www.ggvideo.com/pan_aghmx100.php&amp;ei=MDakVdu5MsacgwTQhpvAAw&amp;bvm=bv.97653015,d.cWw&amp;psig=AFQjCNG0BG660ZCHklpuVNTP7pr_lrvT9A&amp;ust=1436911535863687" TargetMode="External"/><Relationship Id="rId22" Type="http://schemas.openxmlformats.org/officeDocument/2006/relationships/image" Target="../media/image168.png"/><Relationship Id="rId27" Type="http://schemas.microsoft.com/office/2007/relationships/hdphoto" Target="../media/hdphoto50.wdp"/><Relationship Id="rId30" Type="http://schemas.openxmlformats.org/officeDocument/2006/relationships/image" Target="../media/image173.png"/><Relationship Id="rId35" Type="http://schemas.openxmlformats.org/officeDocument/2006/relationships/image" Target="../media/image176.png"/><Relationship Id="rId43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85.jpeg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7.png"/><Relationship Id="rId18" Type="http://schemas.openxmlformats.org/officeDocument/2006/relationships/image" Target="../media/image202.png"/><Relationship Id="rId26" Type="http://schemas.openxmlformats.org/officeDocument/2006/relationships/image" Target="../media/image210.png"/><Relationship Id="rId39" Type="http://schemas.openxmlformats.org/officeDocument/2006/relationships/image" Target="../media/image223.png"/><Relationship Id="rId3" Type="http://schemas.openxmlformats.org/officeDocument/2006/relationships/image" Target="../media/image187.png"/><Relationship Id="rId21" Type="http://schemas.openxmlformats.org/officeDocument/2006/relationships/image" Target="../media/image205.jpeg"/><Relationship Id="rId34" Type="http://schemas.openxmlformats.org/officeDocument/2006/relationships/image" Target="../media/image218.png"/><Relationship Id="rId42" Type="http://schemas.openxmlformats.org/officeDocument/2006/relationships/image" Target="../media/image226.png"/><Relationship Id="rId47" Type="http://schemas.openxmlformats.org/officeDocument/2006/relationships/image" Target="../media/image231.png"/><Relationship Id="rId50" Type="http://schemas.openxmlformats.org/officeDocument/2006/relationships/image" Target="../media/image234.jpeg"/><Relationship Id="rId7" Type="http://schemas.openxmlformats.org/officeDocument/2006/relationships/image" Target="../media/image191.jpeg"/><Relationship Id="rId12" Type="http://schemas.openxmlformats.org/officeDocument/2006/relationships/image" Target="../media/image196.png"/><Relationship Id="rId17" Type="http://schemas.openxmlformats.org/officeDocument/2006/relationships/image" Target="../media/image201.jpeg"/><Relationship Id="rId25" Type="http://schemas.openxmlformats.org/officeDocument/2006/relationships/image" Target="../media/image209.jpeg"/><Relationship Id="rId33" Type="http://schemas.openxmlformats.org/officeDocument/2006/relationships/image" Target="../media/image217.png"/><Relationship Id="rId38" Type="http://schemas.openxmlformats.org/officeDocument/2006/relationships/image" Target="../media/image222.png"/><Relationship Id="rId46" Type="http://schemas.openxmlformats.org/officeDocument/2006/relationships/image" Target="../media/image230.jpeg"/><Relationship Id="rId2" Type="http://schemas.openxmlformats.org/officeDocument/2006/relationships/image" Target="../media/image186.jpeg"/><Relationship Id="rId16" Type="http://schemas.openxmlformats.org/officeDocument/2006/relationships/image" Target="../media/image200.jpeg"/><Relationship Id="rId20" Type="http://schemas.openxmlformats.org/officeDocument/2006/relationships/image" Target="../media/image204.png"/><Relationship Id="rId29" Type="http://schemas.openxmlformats.org/officeDocument/2006/relationships/image" Target="../media/image213.png"/><Relationship Id="rId41" Type="http://schemas.openxmlformats.org/officeDocument/2006/relationships/image" Target="../media/image2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11" Type="http://schemas.openxmlformats.org/officeDocument/2006/relationships/image" Target="../media/image195.png"/><Relationship Id="rId24" Type="http://schemas.openxmlformats.org/officeDocument/2006/relationships/image" Target="../media/image208.jpeg"/><Relationship Id="rId32" Type="http://schemas.openxmlformats.org/officeDocument/2006/relationships/image" Target="../media/image216.png"/><Relationship Id="rId37" Type="http://schemas.openxmlformats.org/officeDocument/2006/relationships/image" Target="../media/image221.png"/><Relationship Id="rId40" Type="http://schemas.openxmlformats.org/officeDocument/2006/relationships/image" Target="../media/image224.png"/><Relationship Id="rId45" Type="http://schemas.openxmlformats.org/officeDocument/2006/relationships/image" Target="../media/image229.jpeg"/><Relationship Id="rId53" Type="http://schemas.openxmlformats.org/officeDocument/2006/relationships/image" Target="../media/image5.png"/><Relationship Id="rId5" Type="http://schemas.openxmlformats.org/officeDocument/2006/relationships/image" Target="../media/image189.png"/><Relationship Id="rId15" Type="http://schemas.openxmlformats.org/officeDocument/2006/relationships/image" Target="../media/image199.jpeg"/><Relationship Id="rId23" Type="http://schemas.openxmlformats.org/officeDocument/2006/relationships/image" Target="../media/image207.jpeg"/><Relationship Id="rId28" Type="http://schemas.openxmlformats.org/officeDocument/2006/relationships/image" Target="../media/image212.png"/><Relationship Id="rId36" Type="http://schemas.openxmlformats.org/officeDocument/2006/relationships/image" Target="../media/image220.png"/><Relationship Id="rId49" Type="http://schemas.openxmlformats.org/officeDocument/2006/relationships/image" Target="../media/image233.png"/><Relationship Id="rId10" Type="http://schemas.openxmlformats.org/officeDocument/2006/relationships/image" Target="../media/image194.png"/><Relationship Id="rId19" Type="http://schemas.openxmlformats.org/officeDocument/2006/relationships/image" Target="../media/image203.jpeg"/><Relationship Id="rId31" Type="http://schemas.openxmlformats.org/officeDocument/2006/relationships/image" Target="../media/image215.jpeg"/><Relationship Id="rId44" Type="http://schemas.openxmlformats.org/officeDocument/2006/relationships/image" Target="../media/image228.png"/><Relationship Id="rId52" Type="http://schemas.openxmlformats.org/officeDocument/2006/relationships/image" Target="../media/image236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8.jpeg"/><Relationship Id="rId22" Type="http://schemas.openxmlformats.org/officeDocument/2006/relationships/image" Target="../media/image206.png"/><Relationship Id="rId27" Type="http://schemas.openxmlformats.org/officeDocument/2006/relationships/image" Target="../media/image211.png"/><Relationship Id="rId30" Type="http://schemas.openxmlformats.org/officeDocument/2006/relationships/image" Target="../media/image214.png"/><Relationship Id="rId35" Type="http://schemas.openxmlformats.org/officeDocument/2006/relationships/image" Target="../media/image219.png"/><Relationship Id="rId43" Type="http://schemas.openxmlformats.org/officeDocument/2006/relationships/image" Target="../media/image227.jpeg"/><Relationship Id="rId48" Type="http://schemas.openxmlformats.org/officeDocument/2006/relationships/image" Target="../media/image232.jpeg"/><Relationship Id="rId8" Type="http://schemas.openxmlformats.org/officeDocument/2006/relationships/image" Target="../media/image192.jpeg"/><Relationship Id="rId51" Type="http://schemas.openxmlformats.org/officeDocument/2006/relationships/image" Target="../media/image23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3.wdp"/><Relationship Id="rId10" Type="http://schemas.openxmlformats.org/officeDocument/2006/relationships/image" Target="../media/image5.png"/><Relationship Id="rId4" Type="http://schemas.openxmlformats.org/officeDocument/2006/relationships/image" Target="../media/image21.png"/><Relationship Id="rId9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8.wdp"/><Relationship Id="rId7" Type="http://schemas.microsoft.com/office/2007/relationships/hdphoto" Target="../media/hdphoto1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10" Type="http://schemas.openxmlformats.org/officeDocument/2006/relationships/image" Target="../media/image5.png"/><Relationship Id="rId4" Type="http://schemas.openxmlformats.org/officeDocument/2006/relationships/image" Target="../media/image18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21.wdp"/><Relationship Id="rId10" Type="http://schemas.openxmlformats.org/officeDocument/2006/relationships/image" Target="../media/image5.png"/><Relationship Id="rId4" Type="http://schemas.openxmlformats.org/officeDocument/2006/relationships/image" Target="../media/image33.png"/><Relationship Id="rId9" Type="http://schemas.microsoft.com/office/2007/relationships/hdphoto" Target="../media/hdphoto2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9" y="94178"/>
            <a:ext cx="7176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FF00"/>
                </a:solidFill>
              </a:rPr>
              <a:t>Cámaras</a:t>
            </a:r>
            <a:r>
              <a:rPr lang="en-US" sz="3600" dirty="0">
                <a:solidFill>
                  <a:srgbClr val="00FF00"/>
                </a:solidFill>
              </a:rPr>
              <a:t> </a:t>
            </a:r>
            <a:r>
              <a:rPr lang="en-US" sz="3600" dirty="0" err="1" smtClean="0">
                <a:solidFill>
                  <a:srgbClr val="00FF00"/>
                </a:solidFill>
              </a:rPr>
              <a:t>Digitales</a:t>
            </a:r>
            <a:endParaRPr lang="es-CL" sz="3600" dirty="0">
              <a:solidFill>
                <a:srgbClr val="00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8144" y="3939902"/>
            <a:ext cx="23609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/>
              <a:t>Ricardo Ríos O.</a:t>
            </a:r>
          </a:p>
          <a:p>
            <a:r>
              <a:rPr lang="es-CL" dirty="0" smtClean="0"/>
              <a:t>Ing. Civil </a:t>
            </a:r>
            <a:r>
              <a:rPr lang="es-CL" dirty="0" err="1" smtClean="0"/>
              <a:t>Elect</a:t>
            </a:r>
            <a:r>
              <a:rPr lang="es-CL" dirty="0" smtClean="0"/>
              <a:t>. </a:t>
            </a:r>
            <a:r>
              <a:rPr lang="es-CL" dirty="0" err="1" smtClean="0"/>
              <a:t>U.Chile</a:t>
            </a:r>
            <a:r>
              <a:rPr lang="es-CL" dirty="0" smtClean="0"/>
              <a:t>.</a:t>
            </a:r>
          </a:p>
          <a:p>
            <a:r>
              <a:rPr lang="es-CL" dirty="0" smtClean="0"/>
              <a:t>Julio  2015</a:t>
            </a:r>
            <a:endParaRPr lang="es-CL" dirty="0"/>
          </a:p>
        </p:txBody>
      </p:sp>
      <p:pic>
        <p:nvPicPr>
          <p:cNvPr id="14339" name="Picture 3" descr="E:\0       Imagenes presentacion Subtel\BLACKMAGIC\URSA 4K Blackmagi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0" b="88845" l="1892" r="98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66515"/>
            <a:ext cx="2307378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0       Imagenes presentacion Subtel\3G-4G\Aviwest\DMNG PRO11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4" b="97610" l="22973" r="510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75271"/>
            <a:ext cx="2519672" cy="170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E:\0       Imagenes presentacion Subtel\HITACHI\Z-HD500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75" b="97610" l="10000" r="91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81822"/>
            <a:ext cx="2137403" cy="14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0667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" y="311388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1680" y="740509"/>
            <a:ext cx="6960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FF00"/>
                </a:solidFill>
              </a:rPr>
              <a:t>Sistemas</a:t>
            </a:r>
            <a:r>
              <a:rPr lang="en-US" sz="3600" dirty="0">
                <a:solidFill>
                  <a:srgbClr val="00FF00"/>
                </a:solidFill>
              </a:rPr>
              <a:t> </a:t>
            </a:r>
            <a:r>
              <a:rPr lang="en-US" sz="3600" dirty="0" err="1">
                <a:solidFill>
                  <a:srgbClr val="00FF00"/>
                </a:solidFill>
              </a:rPr>
              <a:t>Producción</a:t>
            </a:r>
            <a:r>
              <a:rPr lang="en-US" sz="3600" dirty="0">
                <a:solidFill>
                  <a:srgbClr val="00FF00"/>
                </a:solidFill>
              </a:rPr>
              <a:t> para </a:t>
            </a:r>
            <a:r>
              <a:rPr lang="en-US" sz="3600" dirty="0" err="1">
                <a:solidFill>
                  <a:srgbClr val="00FF00"/>
                </a:solidFill>
              </a:rPr>
              <a:t>TVDigital</a:t>
            </a:r>
            <a:endParaRPr lang="en-US" sz="3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016" y="3310284"/>
            <a:ext cx="3238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85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1418" y="51470"/>
            <a:ext cx="5690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La sensación de movimiento </a:t>
            </a:r>
          </a:p>
        </p:txBody>
      </p:sp>
      <p:pic>
        <p:nvPicPr>
          <p:cNvPr id="16386" name="Picture 2" descr="http://upload.wikimedia.org/wikipedia/commons/d/dd/Muybridge_race_horse_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57" y="125783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upload.wikimedia.org/wikipedia/commons/thumb/4/4a/Muybridge_race_horse_gallop.jpg/240px-Muybridge_race_horse_gall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7891"/>
            <a:ext cx="3696450" cy="271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24246"/>
            <a:ext cx="49199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Cine y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televisión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envían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una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secuencia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de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fotos</a:t>
            </a:r>
            <a:endParaRPr lang="en-US" sz="16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Cantidad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de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fotos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por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segundo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se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mide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fps o Hz</a:t>
            </a:r>
          </a:p>
          <a:p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Cine 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mudo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16-18 Hz</a:t>
            </a:r>
          </a:p>
          <a:p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Cine 24 Hz</a:t>
            </a:r>
          </a:p>
          <a:p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Pal-</a:t>
            </a:r>
            <a:r>
              <a:rPr lang="en-US" sz="16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Secam</a:t>
            </a:r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25 Hz</a:t>
            </a:r>
          </a:p>
          <a:p>
            <a:r>
              <a:rPr lang="en-US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NTSC 29,97 Hz</a:t>
            </a:r>
            <a:endParaRPr lang="en-US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8334" y="3081708"/>
            <a:ext cx="4149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http://es.wikipedia.org/wiki/Fotograma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8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83768" y="52504"/>
            <a:ext cx="6434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Foto/Frame/Cuadro = 2 Campos</a:t>
            </a:r>
          </a:p>
        </p:txBody>
      </p:sp>
      <p:pic>
        <p:nvPicPr>
          <p:cNvPr id="12" name="Picture 4" descr="Cuadro y cam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64" y="1491630"/>
            <a:ext cx="5050904" cy="345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9512" y="2020068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29,97 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9512" y="3888183"/>
            <a:ext cx="1864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59,94  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2675116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</a:t>
            </a:r>
            <a:r>
              <a:rPr lang="en-US" dirty="0" err="1" smtClean="0"/>
              <a:t>Progresivo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4411403"/>
            <a:ext cx="16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 = Interlace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dirty="0" err="1" smtClean="0"/>
              <a:t>Entrelazado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205833" y="1558403"/>
            <a:ext cx="13901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720p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1080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 720 </a:t>
            </a: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cuadros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205833" y="2859782"/>
            <a:ext cx="15183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1080i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1920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1080 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campos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205833" y="3949738"/>
            <a:ext cx="15183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1080p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1920 </a:t>
            </a:r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1080 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cuadros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5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800" y="53211"/>
            <a:ext cx="5412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Sensores cámaras digitales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101" y="1203598"/>
            <a:ext cx="4361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CCD   y       MOS - CMOS –XMOS</a:t>
            </a: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AutoShape 6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463" y="2715766"/>
            <a:ext cx="421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1/3”    </a:t>
            </a:r>
            <a:r>
              <a:rPr lang="en-US" sz="20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‘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1/2“    2/3”  </a:t>
            </a:r>
            <a:r>
              <a:rPr lang="en-US" sz="20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‘  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4/3”      35mm</a:t>
            </a: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63614"/>
            <a:ext cx="4301901" cy="28388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463" y="3090100"/>
            <a:ext cx="4590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1          2        4        16         50    </a:t>
            </a: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254101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Tamaño</a:t>
            </a:r>
            <a:r>
              <a:rPr lang="en-US" sz="2400" u="sng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sensor y </a:t>
            </a:r>
            <a:r>
              <a:rPr lang="en-US" sz="2400" u="sng" dirty="0" err="1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superficie</a:t>
            </a:r>
            <a:r>
              <a:rPr lang="en-US" sz="2400" u="sng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%</a:t>
            </a:r>
            <a:endParaRPr lang="en-US" sz="2400" u="sng" dirty="0">
              <a:solidFill>
                <a:srgbClr val="00B05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60" y="3498357"/>
            <a:ext cx="4721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Profundidad</a:t>
            </a:r>
            <a:r>
              <a:rPr lang="en-US" sz="2400" u="sng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de campo</a:t>
            </a:r>
          </a:p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Grande                              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Pequeña</a:t>
            </a: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63" y="4636471"/>
            <a:ext cx="2257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Cual</a:t>
            </a:r>
            <a:r>
              <a:rPr lang="en-US" sz="2400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</a:t>
            </a:r>
            <a:r>
              <a:rPr lang="en-US" sz="2400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4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Mejor</a:t>
            </a:r>
            <a:r>
              <a:rPr lang="en-US" sz="2400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?</a:t>
            </a:r>
            <a:endParaRPr lang="en-US" sz="2400" dirty="0">
              <a:solidFill>
                <a:srgbClr val="00FF0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07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graphfruit.com/wp-content/uploads/nikond90-example-sk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23" y="3075806"/>
            <a:ext cx="671512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lash_U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941" y="1400976"/>
            <a:ext cx="2492710" cy="138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lash=bligh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1414227"/>
            <a:ext cx="2448271" cy="136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87824" y="53211"/>
            <a:ext cx="377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Defectos en CMOS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5" y="1275606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Flash Band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910" y="3219822"/>
            <a:ext cx="1176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Rolling</a:t>
            </a:r>
          </a:p>
          <a:p>
            <a:r>
              <a:rPr lang="en-US" sz="2400" u="sng" dirty="0" smtClean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Shutter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7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51470"/>
            <a:ext cx="7083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dirty="0" smtClean="0">
                <a:solidFill>
                  <a:srgbClr val="00FF00"/>
                </a:solidFill>
              </a:rPr>
              <a:t>Resolución en pixeles de un cuadro de TV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08" y="1563638"/>
            <a:ext cx="9065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SD  NTSC     720x480                			  4:3 	0,3 </a:t>
            </a:r>
            <a:r>
              <a:rPr lang="en-US" sz="22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Mpix</a:t>
            </a:r>
            <a:endParaRPr lang="en-US" sz="2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HD            	1080 x 720        			16:9 	0,8 </a:t>
            </a:r>
            <a:r>
              <a:rPr lang="en-US" sz="2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Mpix</a:t>
            </a:r>
            <a:endParaRPr lang="en-US" sz="2200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HD Full         	1920 x 1080    			16:9 	2   </a:t>
            </a:r>
            <a:r>
              <a:rPr lang="en-US" sz="2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Mpix</a:t>
            </a:r>
            <a:endParaRPr lang="en-US" sz="2200" dirty="0">
              <a:solidFill>
                <a:schemeClr val="accent6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200" dirty="0" smtClean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4K UHDTV1  	2x(1920x1080) = 3840x2160	            16:9	8   </a:t>
            </a:r>
            <a:r>
              <a:rPr lang="en-US" sz="2200" dirty="0" err="1" smtClean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Mpix</a:t>
            </a:r>
            <a:endParaRPr lang="en-US" sz="2200" dirty="0">
              <a:solidFill>
                <a:srgbClr val="00B0F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2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8K UHDTV2  	4x(1920x1080</a:t>
            </a:r>
            <a:r>
              <a:rPr lang="en-US" sz="22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= </a:t>
            </a:r>
            <a:r>
              <a:rPr lang="en-US" sz="22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7680x4320	            16:9	33 </a:t>
            </a:r>
            <a:r>
              <a:rPr lang="en-US" sz="2200" dirty="0" err="1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Mpix</a:t>
            </a:r>
            <a:endParaRPr lang="en-US" sz="2200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2200" dirty="0" smtClean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2K  </a:t>
            </a:r>
            <a:r>
              <a:rPr lang="en-US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Cine      	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2048x1080 				17:9     </a:t>
            </a:r>
            <a:r>
              <a:rPr lang="en-US" sz="2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aprox</a:t>
            </a:r>
            <a:r>
              <a:rPr lang="en-US" sz="2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sz="2200" dirty="0">
              <a:solidFill>
                <a:schemeClr val="accent6">
                  <a:lumMod val="40000"/>
                  <a:lumOff val="6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200" dirty="0" smtClean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4K  Cine   	2x(2048x1080) = 4096x2160 	            17:9     </a:t>
            </a:r>
            <a:r>
              <a:rPr lang="en-US" sz="2200" dirty="0" err="1" smtClean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aprox</a:t>
            </a:r>
            <a:r>
              <a:rPr lang="en-US" sz="2200" dirty="0" smtClean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r>
              <a:rPr lang="en-US" sz="22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8K  Cine 	4x(2048x1080</a:t>
            </a:r>
            <a:r>
              <a:rPr lang="en-US" sz="22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= </a:t>
            </a:r>
            <a:r>
              <a:rPr lang="en-US" sz="22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8192x4320</a:t>
            </a:r>
            <a:r>
              <a:rPr lang="en-US" sz="2200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2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            17:9     </a:t>
            </a:r>
            <a:r>
              <a:rPr lang="en-US" sz="2200" dirty="0" err="1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aprox</a:t>
            </a:r>
            <a:r>
              <a:rPr lang="en-US" sz="22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endParaRPr lang="en-US" sz="2200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AutoShape 6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76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7875" y="53211"/>
            <a:ext cx="2256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>
                <a:solidFill>
                  <a:srgbClr val="00FF00"/>
                </a:solidFill>
              </a:rPr>
              <a:t>Resolución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504" y="878261"/>
            <a:ext cx="4223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Tamaño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</a:rPr>
              <a:t>relativo</a:t>
            </a:r>
            <a:r>
              <a:rPr lang="en-US" sz="2800" dirty="0" smtClean="0">
                <a:solidFill>
                  <a:srgbClr val="FFFF00"/>
                </a:solidFill>
              </a:rPr>
              <a:t> del display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499742"/>
            <a:ext cx="116249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NTSC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HD</a:t>
            </a:r>
          </a:p>
          <a:p>
            <a:r>
              <a:rPr lang="en-US" sz="28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4K</a:t>
            </a:r>
          </a:p>
          <a:p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8K</a:t>
            </a:r>
            <a:endParaRPr lang="en-US" sz="2800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81" y="2626633"/>
            <a:ext cx="28003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40372" y="2499742"/>
            <a:ext cx="16450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    </a:t>
            </a:r>
            <a:r>
              <a:rPr lang="en-US" sz="28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Mpix</a:t>
            </a:r>
            <a:endParaRPr lang="en-US" sz="28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6,2  </a:t>
            </a:r>
            <a:r>
              <a:rPr lang="en-US" sz="2800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Mpix</a:t>
            </a:r>
            <a:endParaRPr lang="en-US" sz="2800" dirty="0" smtClean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8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   </a:t>
            </a:r>
            <a:r>
              <a:rPr lang="en-US" sz="28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Mpix</a:t>
            </a:r>
            <a:endParaRPr lang="en-US" sz="28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100 </a:t>
            </a:r>
            <a:r>
              <a:rPr lang="en-US" sz="2800" dirty="0" err="1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Mpix</a:t>
            </a:r>
            <a:endParaRPr lang="en-US" sz="2800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448" y="1635646"/>
            <a:ext cx="5192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Total de </a:t>
            </a:r>
            <a:r>
              <a:rPr lang="en-US" sz="2800" dirty="0" err="1" smtClean="0"/>
              <a:t>pixeles</a:t>
            </a:r>
            <a:r>
              <a:rPr lang="en-US" sz="2800" dirty="0" smtClean="0"/>
              <a:t> del display a color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1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626878" y="1432289"/>
            <a:ext cx="4026768" cy="2857500"/>
            <a:chOff x="2057400" y="1676400"/>
            <a:chExt cx="5543550" cy="5181600"/>
          </a:xfrm>
        </p:grpSpPr>
        <p:sp>
          <p:nvSpPr>
            <p:cNvPr id="17" name="AutoShape 4"/>
            <p:cNvSpPr>
              <a:spLocks noChangeArrowheads="1"/>
            </p:cNvSpPr>
            <p:nvPr/>
          </p:nvSpPr>
          <p:spPr bwMode="auto">
            <a:xfrm rot="20405400">
              <a:off x="2057400" y="1905000"/>
              <a:ext cx="485775" cy="1104900"/>
            </a:xfrm>
            <a:prstGeom prst="can">
              <a:avLst>
                <a:gd name="adj" fmla="val 5294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>
              <a:off x="4419600" y="1676400"/>
              <a:ext cx="485775" cy="1104900"/>
            </a:xfrm>
            <a:prstGeom prst="can">
              <a:avLst>
                <a:gd name="adj" fmla="val 5294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19" name="AutoShape 6"/>
            <p:cNvSpPr>
              <a:spLocks noChangeArrowheads="1"/>
            </p:cNvSpPr>
            <p:nvPr/>
          </p:nvSpPr>
          <p:spPr bwMode="auto">
            <a:xfrm rot="958971">
              <a:off x="7086600" y="1828800"/>
              <a:ext cx="485775" cy="1104900"/>
            </a:xfrm>
            <a:prstGeom prst="can">
              <a:avLst>
                <a:gd name="adj" fmla="val 5294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20" name="AutoShape 12"/>
            <p:cNvSpPr>
              <a:spLocks noChangeArrowheads="1"/>
            </p:cNvSpPr>
            <p:nvPr/>
          </p:nvSpPr>
          <p:spPr bwMode="auto">
            <a:xfrm>
              <a:off x="2057400" y="3048000"/>
              <a:ext cx="1219200" cy="342900"/>
            </a:xfrm>
            <a:prstGeom prst="parallelogram">
              <a:avLst>
                <a:gd name="adj" fmla="val 88889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2305050" y="3086100"/>
              <a:ext cx="723900" cy="2381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>
              <a:off x="6381750" y="3086100"/>
              <a:ext cx="1219200" cy="342900"/>
            </a:xfrm>
            <a:prstGeom prst="parallelogram">
              <a:avLst>
                <a:gd name="adj" fmla="val 88889"/>
              </a:avLst>
            </a:prstGeom>
            <a:solidFill>
              <a:srgbClr val="00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6629400" y="3124200"/>
              <a:ext cx="723900" cy="2381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24" name="AutoShape 16"/>
            <p:cNvSpPr>
              <a:spLocks noChangeArrowheads="1"/>
            </p:cNvSpPr>
            <p:nvPr/>
          </p:nvSpPr>
          <p:spPr bwMode="auto">
            <a:xfrm>
              <a:off x="4019550" y="3009900"/>
              <a:ext cx="1219200" cy="342900"/>
            </a:xfrm>
            <a:prstGeom prst="parallelogram">
              <a:avLst>
                <a:gd name="adj" fmla="val 88889"/>
              </a:avLst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4267200" y="3048000"/>
              <a:ext cx="723900" cy="2381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pic>
          <p:nvPicPr>
            <p:cNvPr id="26" name="Picture 18" descr="mezcal color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818181"/>
                </a:clrFrom>
                <a:clrTo>
                  <a:srgbClr val="81818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919538"/>
              <a:ext cx="3328988" cy="293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2286000" y="3048000"/>
              <a:ext cx="685800" cy="2819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>
              <a:off x="2743200" y="2895600"/>
              <a:ext cx="1905000" cy="2209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 flipH="1">
              <a:off x="3733800" y="2743200"/>
              <a:ext cx="685800" cy="1905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2"/>
            <p:cNvSpPr>
              <a:spLocks noChangeShapeType="1"/>
            </p:cNvSpPr>
            <p:nvPr/>
          </p:nvSpPr>
          <p:spPr bwMode="auto">
            <a:xfrm>
              <a:off x="4876800" y="2667000"/>
              <a:ext cx="83820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3"/>
            <p:cNvSpPr>
              <a:spLocks noChangeShapeType="1"/>
            </p:cNvSpPr>
            <p:nvPr/>
          </p:nvSpPr>
          <p:spPr bwMode="auto">
            <a:xfrm flipH="1">
              <a:off x="4648200" y="2819400"/>
              <a:ext cx="2362200" cy="2286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4"/>
            <p:cNvSpPr>
              <a:spLocks noChangeShapeType="1"/>
            </p:cNvSpPr>
            <p:nvPr/>
          </p:nvSpPr>
          <p:spPr bwMode="auto">
            <a:xfrm flipH="1">
              <a:off x="6248400" y="2895600"/>
              <a:ext cx="1219200" cy="3276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575357" y="53211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Colorimetria</a:t>
            </a:r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1054" y="956309"/>
            <a:ext cx="4227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R</a:t>
            </a:r>
            <a:r>
              <a:rPr lang="en-US" sz="2800" dirty="0" smtClean="0">
                <a:solidFill>
                  <a:srgbClr val="FFFF00"/>
                </a:solidFill>
              </a:rPr>
              <a:t>                        </a:t>
            </a:r>
            <a:r>
              <a:rPr lang="en-US" sz="2800" dirty="0" smtClean="0">
                <a:solidFill>
                  <a:srgbClr val="00FF00"/>
                </a:solidFill>
              </a:rPr>
              <a:t>G</a:t>
            </a:r>
            <a:r>
              <a:rPr lang="en-US" sz="2800" dirty="0" smtClean="0">
                <a:solidFill>
                  <a:srgbClr val="FFFF00"/>
                </a:solidFill>
              </a:rPr>
              <a:t>                      </a:t>
            </a:r>
            <a:r>
              <a:rPr lang="en-US" sz="2800" dirty="0" smtClean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2745" y="4443958"/>
            <a:ext cx="5025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</a:t>
            </a:r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=  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0,30</a:t>
            </a:r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</a:t>
            </a:r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+ 0,59 </a:t>
            </a:r>
            <a:r>
              <a:rPr lang="en-US" sz="28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</a:t>
            </a:r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+ 0,11</a:t>
            </a:r>
            <a:r>
              <a:rPr lang="en-US" sz="2800" dirty="0" smtClean="0">
                <a:solidFill>
                  <a:srgbClr val="00B0F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148064" y="1491630"/>
            <a:ext cx="3429746" cy="2526138"/>
            <a:chOff x="5309968" y="1491630"/>
            <a:chExt cx="3429746" cy="2526138"/>
          </a:xfrm>
        </p:grpSpPr>
        <p:pic>
          <p:nvPicPr>
            <p:cNvPr id="35" name="Picture 13" descr="NTSC 1080"/>
            <p:cNvPicPr>
              <a:picLocks noChangeAspect="1" noChangeArrowheads="1"/>
            </p:cNvPicPr>
            <p:nvPr/>
          </p:nvPicPr>
          <p:blipFill>
            <a:blip r:embed="rId3" cstate="print">
              <a:lum bright="2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09970" y="2014099"/>
              <a:ext cx="3429744" cy="200366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cxnSp>
          <p:nvCxnSpPr>
            <p:cNvPr id="41" name="Straight Connector 40"/>
            <p:cNvCxnSpPr/>
            <p:nvPr/>
          </p:nvCxnSpPr>
          <p:spPr>
            <a:xfrm>
              <a:off x="5309970" y="1707654"/>
              <a:ext cx="475673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309969" y="1604969"/>
              <a:ext cx="47567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5309968" y="1491630"/>
              <a:ext cx="47567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5785641" y="1491630"/>
              <a:ext cx="47567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5785643" y="1604969"/>
              <a:ext cx="47567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256567" y="1491630"/>
              <a:ext cx="47567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732240" y="1491630"/>
              <a:ext cx="47567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300192" y="1707654"/>
              <a:ext cx="475673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236296" y="1700138"/>
              <a:ext cx="475673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236296" y="1604306"/>
              <a:ext cx="47567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7683587" y="1604969"/>
              <a:ext cx="47567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8244408" y="1708919"/>
              <a:ext cx="475673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42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571411" y="1166703"/>
            <a:ext cx="3246625" cy="3448050"/>
            <a:chOff x="4495800" y="1830388"/>
            <a:chExt cx="4086225" cy="4802187"/>
          </a:xfrm>
        </p:grpSpPr>
        <p:sp>
          <p:nvSpPr>
            <p:cNvPr id="2" name="AutoShape 5"/>
            <p:cNvSpPr>
              <a:spLocks noChangeArrowheads="1"/>
            </p:cNvSpPr>
            <p:nvPr/>
          </p:nvSpPr>
          <p:spPr bwMode="auto">
            <a:xfrm rot="5662220">
              <a:off x="6481762" y="2890838"/>
              <a:ext cx="485775" cy="1104900"/>
            </a:xfrm>
            <a:prstGeom prst="can">
              <a:avLst>
                <a:gd name="adj" fmla="val 5294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3" name="AutoShape 9"/>
            <p:cNvSpPr>
              <a:spLocks noChangeArrowheads="1"/>
            </p:cNvSpPr>
            <p:nvPr/>
          </p:nvSpPr>
          <p:spPr bwMode="auto">
            <a:xfrm rot="6850746">
              <a:off x="5200650" y="3105150"/>
              <a:ext cx="1219200" cy="342900"/>
            </a:xfrm>
            <a:prstGeom prst="parallelogram">
              <a:avLst>
                <a:gd name="adj" fmla="val 88889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4" name="AutoShape 11"/>
            <p:cNvSpPr>
              <a:spLocks noChangeArrowheads="1"/>
            </p:cNvSpPr>
            <p:nvPr/>
          </p:nvSpPr>
          <p:spPr bwMode="auto">
            <a:xfrm rot="5662220">
              <a:off x="5948362" y="4033838"/>
              <a:ext cx="485775" cy="1104900"/>
            </a:xfrm>
            <a:prstGeom prst="can">
              <a:avLst>
                <a:gd name="adj" fmla="val 5294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5" name="AutoShape 12"/>
            <p:cNvSpPr>
              <a:spLocks noChangeArrowheads="1"/>
            </p:cNvSpPr>
            <p:nvPr/>
          </p:nvSpPr>
          <p:spPr bwMode="auto">
            <a:xfrm rot="6850746">
              <a:off x="4667250" y="4248150"/>
              <a:ext cx="1219200" cy="342900"/>
            </a:xfrm>
            <a:prstGeom prst="parallelogram">
              <a:avLst>
                <a:gd name="adj" fmla="val 88889"/>
              </a:avLst>
            </a:prstGeom>
            <a:solidFill>
              <a:srgbClr val="66FF3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6" name="AutoShape 13"/>
            <p:cNvSpPr>
              <a:spLocks noChangeArrowheads="1"/>
            </p:cNvSpPr>
            <p:nvPr/>
          </p:nvSpPr>
          <p:spPr bwMode="auto">
            <a:xfrm rot="5662220">
              <a:off x="5338762" y="5253038"/>
              <a:ext cx="485775" cy="1104900"/>
            </a:xfrm>
            <a:prstGeom prst="can">
              <a:avLst>
                <a:gd name="adj" fmla="val 52946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7" name="AutoShape 14"/>
            <p:cNvSpPr>
              <a:spLocks noChangeArrowheads="1"/>
            </p:cNvSpPr>
            <p:nvPr/>
          </p:nvSpPr>
          <p:spPr bwMode="auto">
            <a:xfrm rot="6850746">
              <a:off x="4057650" y="5467350"/>
              <a:ext cx="1219200" cy="342900"/>
            </a:xfrm>
            <a:prstGeom prst="parallelogram">
              <a:avLst>
                <a:gd name="adj" fmla="val 88889"/>
              </a:avLst>
            </a:prstGeom>
            <a:solidFill>
              <a:srgbClr val="00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endParaRPr lang="es-CL" altLang="en-US"/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 rot="16200000">
              <a:off x="5672931" y="1720057"/>
              <a:ext cx="549275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r>
                <a:rPr lang="en-US" altLang="en-US" b="0">
                  <a:latin typeface="Arial Unicode MS" pitchFamily="34" charset="-128"/>
                </a:rPr>
                <a:t>Filtro</a:t>
              </a:r>
              <a:endParaRPr lang="es-ES" altLang="en-US" b="0">
                <a:latin typeface="Arial Unicode MS" pitchFamily="34" charset="-128"/>
              </a:endParaRPr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 rot="16200000">
              <a:off x="6884194" y="1878806"/>
              <a:ext cx="549275" cy="105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/>
              <a:r>
                <a:rPr lang="en-US" altLang="en-US" b="0">
                  <a:latin typeface="Arial Unicode MS" pitchFamily="34" charset="-128"/>
                </a:rPr>
                <a:t>Sensor</a:t>
              </a:r>
              <a:endParaRPr lang="es-ES" altLang="en-US" b="0">
                <a:latin typeface="Arial Unicode MS" pitchFamily="34" charset="-128"/>
              </a:endParaRPr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>
              <a:off x="7162800" y="3429000"/>
              <a:ext cx="533400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>
              <a:off x="6553200" y="4648200"/>
              <a:ext cx="533400" cy="0"/>
            </a:xfrm>
            <a:prstGeom prst="line">
              <a:avLst/>
            </a:prstGeom>
            <a:noFill/>
            <a:ln w="57150">
              <a:solidFill>
                <a:srgbClr val="66FF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0"/>
            <p:cNvSpPr>
              <a:spLocks noChangeShapeType="1"/>
            </p:cNvSpPr>
            <p:nvPr/>
          </p:nvSpPr>
          <p:spPr bwMode="auto">
            <a:xfrm>
              <a:off x="6019800" y="5791200"/>
              <a:ext cx="533400" cy="0"/>
            </a:xfrm>
            <a:prstGeom prst="line">
              <a:avLst/>
            </a:prstGeom>
            <a:noFill/>
            <a:ln w="5715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21" descr="RGB-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7940">
              <a:off x="7239000" y="3200400"/>
              <a:ext cx="1343025" cy="343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2274284" y="53211"/>
            <a:ext cx="6878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Principio funcionamiento cámara</a:t>
            </a:r>
          </a:p>
        </p:txBody>
      </p:sp>
      <p:grpSp>
        <p:nvGrpSpPr>
          <p:cNvPr id="22" name="Group 21"/>
          <p:cNvGrpSpPr/>
          <p:nvPr/>
        </p:nvGrpSpPr>
        <p:grpSpPr>
          <a:xfrm rot="17966334">
            <a:off x="910002" y="1544620"/>
            <a:ext cx="2929982" cy="2103974"/>
            <a:chOff x="5309968" y="1491630"/>
            <a:chExt cx="3429746" cy="2526138"/>
          </a:xfrm>
        </p:grpSpPr>
        <p:pic>
          <p:nvPicPr>
            <p:cNvPr id="23" name="Picture 13" descr="NTSC 1080"/>
            <p:cNvPicPr>
              <a:picLocks noChangeAspect="1" noChangeArrowheads="1"/>
            </p:cNvPicPr>
            <p:nvPr/>
          </p:nvPicPr>
          <p:blipFill>
            <a:blip r:embed="rId3" cstate="print">
              <a:lum bright="2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09970" y="2014099"/>
              <a:ext cx="3429744" cy="2003669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5309970" y="1707654"/>
              <a:ext cx="475673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309969" y="1604969"/>
              <a:ext cx="47567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309968" y="1491630"/>
              <a:ext cx="47567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785641" y="1491630"/>
              <a:ext cx="47567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785643" y="1604969"/>
              <a:ext cx="47567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256567" y="1491630"/>
              <a:ext cx="47567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732240" y="1491630"/>
              <a:ext cx="475673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300192" y="1707654"/>
              <a:ext cx="475673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236296" y="1700138"/>
              <a:ext cx="475673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236296" y="1604306"/>
              <a:ext cx="47567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683587" y="1604969"/>
              <a:ext cx="475673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244408" y="1708919"/>
              <a:ext cx="475673" cy="0"/>
            </a:xfrm>
            <a:prstGeom prst="line">
              <a:avLst/>
            </a:prstGeom>
            <a:ln w="762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47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upload.wikimedia.org/wikipedia/commons/thumb/e/ef/Dichroic-prism.svg/200px-Dichroic-prism.svg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20677"/>
            <a:ext cx="3168352" cy="30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upload.wikimedia.org/wikipedia/commons/thumb/3/37/Bayer_pattern_on_sensor.svg/350px-Bayer_pattern_on_sensor.svg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39702"/>
            <a:ext cx="33337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51470"/>
            <a:ext cx="477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Separación de colores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1139871"/>
            <a:ext cx="5814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Prisma</a:t>
            </a:r>
            <a:r>
              <a:rPr lang="en-US" sz="2800" dirty="0" smtClean="0">
                <a:solidFill>
                  <a:srgbClr val="FFFF00"/>
                </a:solidFill>
              </a:rPr>
              <a:t>                                        </a:t>
            </a:r>
            <a:r>
              <a:rPr lang="en-US" sz="2800" dirty="0" err="1" smtClean="0">
                <a:solidFill>
                  <a:srgbClr val="FFFF00"/>
                </a:solidFill>
              </a:rPr>
              <a:t>Filtro</a:t>
            </a:r>
            <a:r>
              <a:rPr lang="en-US" sz="2800" dirty="0" smtClean="0">
                <a:solidFill>
                  <a:srgbClr val="FFFF00"/>
                </a:solidFill>
              </a:rPr>
              <a:t> Bayer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7442" y="1616482"/>
            <a:ext cx="5511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</a:t>
            </a:r>
            <a:r>
              <a:rPr lang="en-US" sz="28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sensores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1 sensor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3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51470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Muestras de 3 colores</a:t>
            </a:r>
          </a:p>
        </p:txBody>
      </p:sp>
      <p:pic>
        <p:nvPicPr>
          <p:cNvPr id="12290" name="Picture 2" descr="http://www.cinedigital.tv/wp-content/uploads/2012/08/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3" y="2067694"/>
            <a:ext cx="248400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cinedigital.tv/wp-content/uploads/2012/08/4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7694"/>
            <a:ext cx="2448272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cinedigital.tv/wp-content/uploads/2012/08/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62" y="2067694"/>
            <a:ext cx="2484000" cy="24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" name="TextBox 1330"/>
          <p:cNvSpPr txBox="1"/>
          <p:nvPr/>
        </p:nvSpPr>
        <p:spPr>
          <a:xfrm>
            <a:off x="205333" y="895648"/>
            <a:ext cx="8831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Si </a:t>
            </a:r>
            <a:r>
              <a:rPr lang="es-CL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tenemos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un sensor de 1920x1080, para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cada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uno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de los 3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colores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RGB  (YRB / Y, R-Y, B-Y,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YPrPb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YCrCb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 se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deben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CL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tomar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muestras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sp>
        <p:nvSpPr>
          <p:cNvPr id="12288" name="TextBox 12287"/>
          <p:cNvSpPr txBox="1"/>
          <p:nvPr/>
        </p:nvSpPr>
        <p:spPr>
          <a:xfrm>
            <a:off x="107504" y="4515966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4:2:2   1920x1080 /60i   </a:t>
            </a:r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 1.5 </a:t>
            </a:r>
            <a:r>
              <a:rPr lang="en-US" sz="1600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Gbps</a:t>
            </a:r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  ó </a:t>
            </a:r>
            <a:r>
              <a:rPr lang="en-US" sz="1600" b="1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1.5G</a:t>
            </a:r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          4:2:2   </a:t>
            </a:r>
            <a:r>
              <a:rPr lang="en-US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1920x1080 /60p  3,0 </a:t>
            </a:r>
            <a:r>
              <a:rPr lang="en-US" sz="16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Gbps</a:t>
            </a:r>
            <a:r>
              <a:rPr lang="en-US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 ó  </a:t>
            </a:r>
            <a:r>
              <a:rPr lang="en-US" sz="1600" b="1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3G</a:t>
            </a:r>
            <a:endParaRPr lang="en-US" sz="1600" b="1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               4 </a:t>
            </a:r>
            <a:r>
              <a:rPr lang="en-US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 </a:t>
            </a:r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</a:t>
            </a:r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4 </a:t>
            </a:r>
            <a:r>
              <a:rPr lang="en-US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x 1.5 </a:t>
            </a:r>
            <a:r>
              <a:rPr lang="en-US" sz="1600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Gbps</a:t>
            </a:r>
            <a:r>
              <a:rPr lang="en-US" sz="16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ó     </a:t>
            </a:r>
            <a:r>
              <a:rPr lang="en-US" sz="1600" b="1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6G</a:t>
            </a:r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                                                                       </a:t>
            </a:r>
            <a:r>
              <a:rPr lang="en-US" sz="1600" b="1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  <a:sym typeface="Wingdings" panose="05000000000000000000" pitchFamily="2" charset="2"/>
              </a:rPr>
              <a:t>12G</a:t>
            </a:r>
            <a:endParaRPr lang="en-US" sz="1600" b="1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33" name="TextBox 1332"/>
          <p:cNvSpPr txBox="1"/>
          <p:nvPr/>
        </p:nvSpPr>
        <p:spPr>
          <a:xfrm>
            <a:off x="1072348" y="1603534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4:4:4</a:t>
            </a:r>
          </a:p>
        </p:txBody>
      </p:sp>
      <p:sp>
        <p:nvSpPr>
          <p:cNvPr id="1334" name="TextBox 1333"/>
          <p:cNvSpPr txBox="1"/>
          <p:nvPr/>
        </p:nvSpPr>
        <p:spPr>
          <a:xfrm>
            <a:off x="4007709" y="1603534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4:2:2</a:t>
            </a:r>
          </a:p>
        </p:txBody>
      </p:sp>
      <p:sp>
        <p:nvSpPr>
          <p:cNvPr id="1335" name="TextBox 1334"/>
          <p:cNvSpPr txBox="1"/>
          <p:nvPr/>
        </p:nvSpPr>
        <p:spPr>
          <a:xfrm>
            <a:off x="6920479" y="1616482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4:2:0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5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" grpId="0"/>
      <p:bldP spid="1333" grpId="0"/>
      <p:bldP spid="1334" grpId="0"/>
      <p:bldP spid="13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0139" y="87826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dirty="0">
                <a:solidFill>
                  <a:schemeClr val="tx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Algunos lo hacen mejor que otros… y algunos lo hacen bastante mal</a:t>
            </a:r>
            <a:r>
              <a:rPr lang="es-CL" sz="2400" dirty="0" smtClean="0">
                <a:solidFill>
                  <a:schemeClr val="tx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 ( </a:t>
            </a:r>
            <a:r>
              <a:rPr lang="es-CL" sz="2000" dirty="0" smtClean="0">
                <a:solidFill>
                  <a:schemeClr val="tx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Alan </a:t>
            </a:r>
            <a:r>
              <a:rPr lang="es-CL" sz="2000" dirty="0" err="1" smtClean="0">
                <a:solidFill>
                  <a:schemeClr val="tx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Teper</a:t>
            </a:r>
            <a:r>
              <a:rPr lang="es-CL" sz="2400" dirty="0" smtClean="0">
                <a:solidFill>
                  <a:schemeClr val="tx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en-US" sz="2400" dirty="0">
              <a:solidFill>
                <a:schemeClr val="tx1">
                  <a:lumMod val="9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0983" y="51470"/>
            <a:ext cx="4497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Referente a tecnología</a:t>
            </a:r>
          </a:p>
        </p:txBody>
      </p:sp>
      <p:pic>
        <p:nvPicPr>
          <p:cNvPr id="20483" name="Picture 3" descr="E:\Fotos Equipos\4.1 Dibujos GV\Cameras\20080710_Infinity_DM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06" y="2264247"/>
            <a:ext cx="1152128" cy="6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E:\Fotos Equipos\4.1 Dibujos GV\Cameras\20080710_Infinity_DMC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87" y="2279343"/>
            <a:ext cx="1152128" cy="6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Fotos Equipos\4.1 Dibujos GV\Cameras\20080710_Infinity_DMC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9" y="4226686"/>
            <a:ext cx="1152128" cy="68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Fotos Equipos\4.1 Dibujos GV\Cameras\20080710_LDK_SX_Full_With_Box_lens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801" y="3364707"/>
            <a:ext cx="1045869" cy="63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E:\Fotos Equipos\4.1 Dibujos GV\Switchers\20071127_Kayak_DD_Switcher_2M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0139" y="3283012"/>
            <a:ext cx="1250923" cy="63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E:\Fotos Equipos\4.1 Dibujos GV\Switchers\20071127_Kayak_DD_Switcher_1ME.png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98" y="4296238"/>
            <a:ext cx="756084" cy="6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Resultado de imagen para aut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65" l="18699" r="79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12" y="2323001"/>
            <a:ext cx="1529976" cy="56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Resultado de imagen para auto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26" b="83607" l="3273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87" y="4148846"/>
            <a:ext cx="1494698" cy="99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Resultado de imagen para auto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65" l="18699" r="79133"/>
                    </a14:imgEffect>
                    <a14:imgEffect>
                      <a14:colorTemperature colorTemp="4000"/>
                    </a14:imgEffect>
                    <a14:imgEffect>
                      <a14:saturation sat="1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67" y="3364707"/>
            <a:ext cx="1529976" cy="56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57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15" y="1795910"/>
            <a:ext cx="533333" cy="53333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01" y="1795910"/>
            <a:ext cx="533333" cy="533333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2287966" y="6023"/>
            <a:ext cx="6930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Emoticons</a:t>
            </a:r>
            <a:r>
              <a:rPr lang="es-CL" sz="3600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y calidad relacionada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2" b="93868" l="0" r="966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06" y="2682662"/>
            <a:ext cx="940656" cy="83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2" b="93868" l="0" r="966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95" y="2678893"/>
            <a:ext cx="940656" cy="837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E:\0       Imagenes presentacion Subtel\PANASONIC\P2\AVCIntra\AJ-HPX31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89" b="95618" l="2973" r="97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1244"/>
            <a:ext cx="1455213" cy="9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73" y="1795908"/>
            <a:ext cx="533333" cy="533333"/>
          </a:xfrm>
          <a:prstGeom prst="rect">
            <a:avLst/>
          </a:prstGeom>
        </p:spPr>
      </p:pic>
      <p:pic>
        <p:nvPicPr>
          <p:cNvPr id="120" name="Picture 2" descr="E:\0       Imagenes presentacion Subtel\PANASONIC\P2\AVCIntra\AJ-HPX31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89" b="95618" l="2973" r="97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29603"/>
            <a:ext cx="1455213" cy="98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18" y="1795909"/>
            <a:ext cx="533333" cy="533333"/>
          </a:xfrm>
          <a:prstGeom prst="rect">
            <a:avLst/>
          </a:prstGeom>
        </p:spPr>
      </p:pic>
      <p:pic>
        <p:nvPicPr>
          <p:cNvPr id="15363" name="Picture 3" descr="E:\Fotos Equipos\7.- Otros equipos R&amp;C\lcd 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372" b="98230" l="0" r="9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8" y="3426201"/>
            <a:ext cx="1540620" cy="16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3" descr="E:\Fotos Equipos\7.- Otros equipos R&amp;C\lcd 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372" b="98230" l="0" r="976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67565"/>
            <a:ext cx="1540620" cy="16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Fotos Equipos\9.- Usados en Power Point\Tv sin Tuner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061" l="0" r="96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403" y="3795886"/>
            <a:ext cx="1120885" cy="121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4" descr="E:\Fotos Equipos\9.- Usados en Power Point\Tv sin Tuner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061" l="0" r="964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566" y="3910055"/>
            <a:ext cx="1120885" cy="121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TextBox 124"/>
          <p:cNvSpPr txBox="1"/>
          <p:nvPr/>
        </p:nvSpPr>
        <p:spPr>
          <a:xfrm>
            <a:off x="877500" y="844035"/>
            <a:ext cx="762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solidFill>
                  <a:srgbClr val="00FF00"/>
                </a:solidFill>
              </a:rPr>
              <a:t>Nunca</a:t>
            </a:r>
            <a:r>
              <a:rPr lang="en-US" dirty="0" smtClean="0">
                <a:solidFill>
                  <a:srgbClr val="00FF00"/>
                </a:solidFill>
              </a:rPr>
              <a:t> la </a:t>
            </a:r>
            <a:r>
              <a:rPr lang="es-CL" dirty="0" smtClean="0">
                <a:solidFill>
                  <a:srgbClr val="00FF00"/>
                </a:solidFill>
              </a:rPr>
              <a:t>calidad</a:t>
            </a:r>
            <a:r>
              <a:rPr lang="en-US" dirty="0" smtClean="0">
                <a:solidFill>
                  <a:srgbClr val="00FF00"/>
                </a:solidFill>
              </a:rPr>
              <a:t>  final </a:t>
            </a:r>
            <a:r>
              <a:rPr lang="en-US" dirty="0" err="1" smtClean="0">
                <a:solidFill>
                  <a:srgbClr val="00FF00"/>
                </a:solidFill>
              </a:rPr>
              <a:t>podrá</a:t>
            </a:r>
            <a:r>
              <a:rPr lang="en-US" dirty="0" smtClean="0">
                <a:solidFill>
                  <a:srgbClr val="00FF00"/>
                </a:solidFill>
              </a:rPr>
              <a:t> </a:t>
            </a:r>
            <a:r>
              <a:rPr lang="en-US" dirty="0" err="1" smtClean="0">
                <a:solidFill>
                  <a:srgbClr val="00FF00"/>
                </a:solidFill>
              </a:rPr>
              <a:t>ser</a:t>
            </a:r>
            <a:r>
              <a:rPr lang="en-US" dirty="0" smtClean="0">
                <a:solidFill>
                  <a:srgbClr val="00FF00"/>
                </a:solidFill>
              </a:rPr>
              <a:t> superior a la de la </a:t>
            </a:r>
            <a:r>
              <a:rPr lang="en-US" dirty="0" err="1" smtClean="0">
                <a:solidFill>
                  <a:srgbClr val="00FF00"/>
                </a:solidFill>
              </a:rPr>
              <a:t>cámara</a:t>
            </a:r>
            <a:r>
              <a:rPr lang="en-US" dirty="0" smtClean="0">
                <a:solidFill>
                  <a:srgbClr val="00FF00"/>
                </a:solidFill>
              </a:rPr>
              <a:t>  o  la del </a:t>
            </a:r>
            <a:r>
              <a:rPr lang="en-US" dirty="0" err="1" smtClean="0">
                <a:solidFill>
                  <a:srgbClr val="00FF00"/>
                </a:solidFill>
              </a:rPr>
              <a:t>grabador</a:t>
            </a:r>
            <a:endParaRPr lang="en-US" dirty="0">
              <a:solidFill>
                <a:srgbClr val="00FF0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9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67" y="4169380"/>
            <a:ext cx="432000" cy="432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68" y="3468585"/>
            <a:ext cx="432000" cy="4320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536" y="3420239"/>
            <a:ext cx="533333" cy="53333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8" y="2747982"/>
            <a:ext cx="432000" cy="4320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03" y="3374405"/>
            <a:ext cx="533333" cy="53333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453437" y="287457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>
                    <a:lumMod val="95000"/>
                  </a:schemeClr>
                </a:solidFill>
              </a:rPr>
              <a:t>=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2" y="3449301"/>
            <a:ext cx="432000" cy="432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92" y="4169381"/>
            <a:ext cx="432000" cy="4320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446379" y="355058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>
                    <a:lumMod val="95000"/>
                  </a:schemeClr>
                </a:solidFill>
              </a:rPr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409063" y="419019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=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6" y="2758498"/>
            <a:ext cx="432000" cy="432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44" y="2643758"/>
            <a:ext cx="533333" cy="5333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44" y="4083918"/>
            <a:ext cx="533333" cy="5333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579" y="4169380"/>
            <a:ext cx="432000" cy="4320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580" y="3468585"/>
            <a:ext cx="432000" cy="4320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4261749" y="287457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>
                    <a:lumMod val="95000"/>
                  </a:schemeClr>
                </a:solidFill>
              </a:rPr>
              <a:t>=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254691" y="3550585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>
                    <a:lumMod val="95000"/>
                  </a:schemeClr>
                </a:solidFill>
              </a:rPr>
              <a:t>=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68" y="2758498"/>
            <a:ext cx="432000" cy="4320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59" y="2790713"/>
            <a:ext cx="432000" cy="4320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19" y="2715766"/>
            <a:ext cx="533333" cy="53333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287" y="3468585"/>
            <a:ext cx="432000" cy="432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73" y="4158865"/>
            <a:ext cx="432000" cy="4320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18" y="4158864"/>
            <a:ext cx="432000" cy="4320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19" y="3458069"/>
            <a:ext cx="432000" cy="43200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124988" y="286405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>
                    <a:lumMod val="95000"/>
                  </a:schemeClr>
                </a:solidFill>
              </a:rPr>
              <a:t>=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117930" y="354006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chemeClr val="bg1">
                    <a:lumMod val="95000"/>
                  </a:schemeClr>
                </a:solidFill>
              </a:rPr>
              <a:t>=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07" y="2747982"/>
            <a:ext cx="432000" cy="43200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11" y="2747981"/>
            <a:ext cx="432000" cy="4320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10" y="3489145"/>
            <a:ext cx="432000" cy="4320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93" y="4158863"/>
            <a:ext cx="432000" cy="4320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695" y="2715766"/>
            <a:ext cx="533333" cy="53333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53" y="3391778"/>
            <a:ext cx="533333" cy="53333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74" y="4113082"/>
            <a:ext cx="533333" cy="53333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70" y="4100757"/>
            <a:ext cx="533333" cy="533333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>
            <a:off x="2288840" y="65540"/>
            <a:ext cx="6930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Emoticons</a:t>
            </a:r>
            <a:r>
              <a:rPr lang="es-CL" sz="3600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y calidad relacionada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411761" y="737707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solidFill>
                  <a:srgbClr val="FFFF00"/>
                </a:solidFill>
              </a:rPr>
              <a:t>CAMCORDER</a:t>
            </a:r>
            <a:endParaRPr lang="es-CL" sz="2400" dirty="0">
              <a:solidFill>
                <a:srgbClr val="FFFF00"/>
              </a:solidFill>
            </a:endParaRPr>
          </a:p>
        </p:txBody>
      </p:sp>
      <p:sp>
        <p:nvSpPr>
          <p:cNvPr id="61" name="2 Rectángulo"/>
          <p:cNvSpPr/>
          <p:nvPr/>
        </p:nvSpPr>
        <p:spPr>
          <a:xfrm>
            <a:off x="4329390" y="741934"/>
            <a:ext cx="1381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solidFill>
                  <a:srgbClr val="FFFF00"/>
                </a:solidFill>
              </a:rPr>
              <a:t>= </a:t>
            </a:r>
            <a:r>
              <a:rPr lang="es-CL" sz="2400" dirty="0" smtClean="0">
                <a:solidFill>
                  <a:srgbClr val="FFFF00"/>
                </a:solidFill>
              </a:rPr>
              <a:t>Cámara</a:t>
            </a:r>
            <a:endParaRPr lang="es-CL" sz="2400" dirty="0">
              <a:solidFill>
                <a:srgbClr val="FFFF00"/>
              </a:solidFill>
            </a:endParaRPr>
          </a:p>
        </p:txBody>
      </p:sp>
      <p:sp>
        <p:nvSpPr>
          <p:cNvPr id="67" name="3 Rectángulo"/>
          <p:cNvSpPr/>
          <p:nvPr/>
        </p:nvSpPr>
        <p:spPr>
          <a:xfrm>
            <a:off x="5680677" y="741934"/>
            <a:ext cx="1555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400" dirty="0">
                <a:solidFill>
                  <a:srgbClr val="FFFF00"/>
                </a:solidFill>
              </a:rPr>
              <a:t>+ </a:t>
            </a:r>
            <a:r>
              <a:rPr lang="es-CL" sz="2400" dirty="0" err="1">
                <a:solidFill>
                  <a:srgbClr val="FFFF00"/>
                </a:solidFill>
              </a:rPr>
              <a:t>Recorder</a:t>
            </a:r>
            <a:endParaRPr lang="es-CL" sz="2400" dirty="0">
              <a:solidFill>
                <a:srgbClr val="FFFF00"/>
              </a:solidFill>
            </a:endParaRPr>
          </a:p>
        </p:txBody>
      </p:sp>
      <p:pic>
        <p:nvPicPr>
          <p:cNvPr id="82" name="5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06" y="1017876"/>
            <a:ext cx="2134366" cy="1532043"/>
          </a:xfrm>
          <a:prstGeom prst="rect">
            <a:avLst/>
          </a:prstGeom>
        </p:spPr>
      </p:pic>
      <p:pic>
        <p:nvPicPr>
          <p:cNvPr id="83" name="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89" y="1034596"/>
            <a:ext cx="2088232" cy="1532043"/>
          </a:xfrm>
          <a:prstGeom prst="rect">
            <a:avLst/>
          </a:prstGeom>
        </p:spPr>
      </p:pic>
      <p:pic>
        <p:nvPicPr>
          <p:cNvPr id="84" name="6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053" y="1034597"/>
            <a:ext cx="2206374" cy="1515322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1417828" y="349991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=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446379" y="281065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=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266741" y="4202247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=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275506" y="351196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=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304057" y="282270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=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7150315" y="4170260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=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7159080" y="3479982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=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7187631" y="279071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/>
              <a:t>=</a:t>
            </a: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32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52" grpId="0"/>
      <p:bldP spid="60" grpId="0"/>
      <p:bldP spid="63" grpId="0"/>
      <p:bldP spid="76" grpId="0"/>
      <p:bldP spid="77" grpId="0"/>
      <p:bldP spid="59" grpId="0"/>
      <p:bldP spid="61" grpId="0"/>
      <p:bldP spid="67" grpId="0"/>
      <p:bldP spid="71" grpId="0"/>
      <p:bldP spid="73" grpId="0"/>
      <p:bldP spid="80" grpId="0"/>
      <p:bldP spid="81" grpId="0"/>
      <p:bldP spid="97" grpId="0"/>
      <p:bldP spid="104" grpId="0"/>
      <p:bldP spid="105" grpId="0"/>
      <p:bldP spid="1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19935" y="1168464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Cámara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3509" y="1779003"/>
            <a:ext cx="436048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Tipo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sensor </a:t>
            </a:r>
          </a:p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 o 3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sensores</a:t>
            </a:r>
            <a:endParaRPr lang="en-US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Número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pixeles</a:t>
            </a:r>
            <a:endParaRPr lang="en-US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Sensibilidad</a:t>
            </a:r>
            <a:endParaRPr lang="en-US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Iluminación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mínima</a:t>
            </a:r>
            <a:endParaRPr lang="en-US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S/N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db</a:t>
            </a:r>
            <a:endParaRPr lang="en-US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Bits del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conversor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A/D</a:t>
            </a:r>
          </a:p>
          <a:p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Compensación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aberración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cromática</a:t>
            </a:r>
            <a:endParaRPr lang="en-US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Lente</a:t>
            </a:r>
            <a:endParaRPr lang="en-US" sz="2000" dirty="0" smtClean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193" y="2784886"/>
            <a:ext cx="28648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4:4:4   4:2:2   4:2:0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 bits  10 bits</a:t>
            </a:r>
          </a:p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Bit rate </a:t>
            </a:r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grabación</a:t>
            </a:r>
            <a:endParaRPr lang="en-US" sz="20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Media</a:t>
            </a:r>
          </a:p>
          <a:p>
            <a:r>
              <a:rPr lang="en-US" sz="2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Velocidad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CL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transferencia</a:t>
            </a:r>
          </a:p>
        </p:txBody>
      </p:sp>
      <p:pic>
        <p:nvPicPr>
          <p:cNvPr id="5" name="Picture 16" descr="Resultado de imagen para au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65" l="18699" r="79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80" y="4442670"/>
            <a:ext cx="1529976" cy="56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Resultado de imagen para aut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26" b="83607" l="3273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595" y="4227290"/>
            <a:ext cx="1494698" cy="99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549" y="915566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Grabador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033" y="1491629"/>
            <a:ext cx="2206374" cy="1515322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0" y="1491630"/>
            <a:ext cx="2088232" cy="15320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0092" y="52504"/>
            <a:ext cx="6288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2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Camcorder = </a:t>
            </a:r>
            <a:r>
              <a:rPr lang="es-CL" sz="32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Camara</a:t>
            </a:r>
            <a:r>
              <a:rPr lang="es-CL" sz="32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+ </a:t>
            </a:r>
            <a:r>
              <a:rPr lang="es-CL" sz="32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Recorder</a:t>
            </a:r>
            <a:endParaRPr lang="es-CL" sz="32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57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50px-Chromatic_aberration_(comparison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112" y="1863643"/>
            <a:ext cx="3120876" cy="2968529"/>
          </a:xfrm>
          <a:prstGeom prst="rect">
            <a:avLst/>
          </a:prstGeom>
          <a:noFill/>
        </p:spPr>
      </p:pic>
      <p:pic>
        <p:nvPicPr>
          <p:cNvPr id="3" name="Picture 6" descr="Señal test barr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2941"/>
            <a:ext cx="5117388" cy="293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79512" y="1032647"/>
            <a:ext cx="5117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en-US" b="0" dirty="0" err="1" smtClean="0">
                <a:latin typeface="Arial Unicode MS" pitchFamily="34" charset="-128"/>
              </a:rPr>
              <a:t>Aberración</a:t>
            </a:r>
            <a:r>
              <a:rPr lang="en-US" altLang="en-US" b="0" dirty="0" smtClean="0">
                <a:latin typeface="Arial Unicode MS" pitchFamily="34" charset="-128"/>
              </a:rPr>
              <a:t> </a:t>
            </a:r>
            <a:r>
              <a:rPr lang="en-US" altLang="en-US" b="0" dirty="0" err="1" smtClean="0">
                <a:latin typeface="Arial Unicode MS" pitchFamily="34" charset="-128"/>
              </a:rPr>
              <a:t>Geométrica</a:t>
            </a:r>
            <a:r>
              <a:rPr lang="en-US" altLang="en-US" b="0" dirty="0" smtClean="0">
                <a:latin typeface="Arial Unicode MS" pitchFamily="34" charset="-128"/>
              </a:rPr>
              <a:t> y </a:t>
            </a:r>
            <a:r>
              <a:rPr lang="en-US" altLang="en-US" b="0" dirty="0" err="1" smtClean="0">
                <a:latin typeface="Arial Unicode MS" pitchFamily="34" charset="-128"/>
              </a:rPr>
              <a:t>resolución</a:t>
            </a:r>
            <a:endParaRPr lang="es-ES" altLang="en-US" b="0" dirty="0">
              <a:latin typeface="Arial Unicode MS" pitchFamily="34" charset="-128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724128" y="1078812"/>
            <a:ext cx="31683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US" altLang="en-US" b="0" dirty="0" err="1" smtClean="0">
                <a:latin typeface="Arial Unicode MS" pitchFamily="34" charset="-128"/>
              </a:rPr>
              <a:t>Aberración</a:t>
            </a:r>
            <a:r>
              <a:rPr lang="en-US" altLang="en-US" b="0" dirty="0" smtClean="0">
                <a:latin typeface="Arial Unicode MS" pitchFamily="34" charset="-128"/>
              </a:rPr>
              <a:t> </a:t>
            </a:r>
            <a:r>
              <a:rPr lang="en-US" altLang="en-US" b="0" dirty="0" err="1" smtClean="0">
                <a:latin typeface="Arial Unicode MS" pitchFamily="34" charset="-128"/>
              </a:rPr>
              <a:t>Cromática</a:t>
            </a:r>
            <a:endParaRPr lang="es-ES" altLang="en-US" b="0" dirty="0">
              <a:latin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2178" y="51470"/>
            <a:ext cx="3365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Defectos lentes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4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331565"/>
            <a:ext cx="74485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701283"/>
            <a:ext cx="586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8 bits                    10 bits                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9491" y="472269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Ericsson White Paper:  Understanding ultra high definition television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55776" y="36557"/>
            <a:ext cx="586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Cuantización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5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51470"/>
            <a:ext cx="5057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Facilidades de cámaras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844713"/>
            <a:ext cx="423064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Filtro ND  / Color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Compensación aberración cromática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Interval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Recording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Frame </a:t>
            </a: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Recording</a:t>
            </a:r>
            <a:endParaRPr lang="es-C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Frame Rate 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Variable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 Record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Shutter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ATW- Auto White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Auto </a:t>
            </a: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focus</a:t>
            </a:r>
            <a:endParaRPr lang="es-C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Black </a:t>
            </a: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Strech</a:t>
            </a:r>
            <a:endParaRPr lang="es-C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Gamma 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Variable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WFM / </a:t>
            </a: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Vectorscope</a:t>
            </a:r>
            <a:endParaRPr lang="es-C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Ganancia / Digital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Zoom digital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16 Vector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844713"/>
            <a:ext cx="43268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Viewfinder 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 LCD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Focus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Assist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Remote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control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Scene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Files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Clip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Span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2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Cards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Clip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Browse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Software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Gen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Lock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 Time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Code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In/</a:t>
            </a: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Out</a:t>
            </a:r>
            <a:endParaRPr lang="es-C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Hot Swap </a:t>
            </a: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Card</a:t>
            </a:r>
            <a:endParaRPr lang="es-C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Slot para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mic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Inalámbrico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Salida SDI / Video 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Compuesto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DC </a:t>
            </a: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Out</a:t>
            </a:r>
            <a:endParaRPr lang="es-C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Parlante 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Headphone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Temperatura 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Operación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Audio In  2 XLR 3p  Line /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Mic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+ 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48V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506" name="Picture 2" descr="E:\0       Imagenes presentacion Subtel\SONY\XDCAM\PMW400KC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90" b="97610" l="675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75806"/>
            <a:ext cx="2592288" cy="175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E:\0       Imagenes presentacion Subtel\JVC\ProHD\GY-HM850U-890U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4" b="96813" l="10000" r="92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70" y="1779662"/>
            <a:ext cx="2071499" cy="140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94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 rot="5400000">
            <a:off x="4291013" y="3362796"/>
            <a:ext cx="533400" cy="476250"/>
          </a:xfrm>
          <a:prstGeom prst="upArrow">
            <a:avLst>
              <a:gd name="adj1" fmla="val 46352"/>
              <a:gd name="adj2" fmla="val 40046"/>
            </a:avLst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s-CL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752850" y="4515966"/>
            <a:ext cx="1889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kumimoji="1" lang="en-US" altLang="ja-JP" sz="1600">
                <a:latin typeface="Arial" pitchFamily="34" charset="0"/>
                <a:ea typeface="MS PGothic" pitchFamily="34" charset="-128"/>
              </a:rPr>
              <a:t>CAC Effect image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923678"/>
            <a:ext cx="3479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1851670"/>
            <a:ext cx="3476625" cy="26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898106" y="1418385"/>
            <a:ext cx="1319213" cy="396875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kumimoji="1" lang="ja-JP" altLang="en-US" sz="1800" dirty="0">
                <a:latin typeface="Arial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1800" dirty="0">
                <a:latin typeface="Arial" pitchFamily="34" charset="0"/>
                <a:ea typeface="HGP創英角ｺﾞｼｯｸUB" pitchFamily="50" charset="-128"/>
              </a:rPr>
              <a:t>CAC</a:t>
            </a:r>
            <a:r>
              <a:rPr kumimoji="1" lang="ja-JP" altLang="en-US" sz="1800" dirty="0">
                <a:latin typeface="Arial" pitchFamily="34" charset="0"/>
                <a:ea typeface="HGP創英角ｺﾞｼｯｸUB" pitchFamily="50" charset="-128"/>
              </a:rPr>
              <a:t>　　</a:t>
            </a:r>
          </a:p>
        </p:txBody>
      </p:sp>
      <p:sp>
        <p:nvSpPr>
          <p:cNvPr id="7" name="Text Box 60"/>
          <p:cNvSpPr txBox="1">
            <a:spLocks noChangeArrowheads="1"/>
          </p:cNvSpPr>
          <p:nvPr/>
        </p:nvSpPr>
        <p:spPr bwMode="auto">
          <a:xfrm>
            <a:off x="5494338" y="2280121"/>
            <a:ext cx="1398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</a:rPr>
              <a:t>After CAC</a:t>
            </a: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900113" y="2280121"/>
            <a:ext cx="1611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kumimoji="1" lang="en-US" altLang="ja-JP" sz="200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</a:rPr>
              <a:t>Before CAC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90606" y="5603"/>
            <a:ext cx="57418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Compensación aberración cromática</a:t>
            </a:r>
            <a:endParaRPr lang="es-CL" sz="32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6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1750"/>
            <a:ext cx="4027488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71750"/>
            <a:ext cx="4027488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84259" y="51470"/>
            <a:ext cx="2698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Black </a:t>
            </a:r>
            <a:r>
              <a:rPr lang="es-CL" sz="36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strech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 rot="19477963">
            <a:off x="6490067" y="1466848"/>
            <a:ext cx="485775" cy="2209800"/>
          </a:xfrm>
          <a:prstGeom prst="downArrow">
            <a:avLst>
              <a:gd name="adj1" fmla="val 50000"/>
              <a:gd name="adj2" fmla="val 11372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es-CL" altLang="en-US"/>
          </a:p>
        </p:txBody>
      </p:sp>
      <p:sp>
        <p:nvSpPr>
          <p:cNvPr id="7" name="Rectangle 6"/>
          <p:cNvSpPr/>
          <p:nvPr/>
        </p:nvSpPr>
        <p:spPr>
          <a:xfrm>
            <a:off x="1575018" y="1068494"/>
            <a:ext cx="5904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altLang="en-US" dirty="0" smtClean="0">
                <a:latin typeface="Arial Unicode MS" pitchFamily="34" charset="-128"/>
              </a:rPr>
              <a:t>Sin cambiar nivel de blancos, aumenta ganancia </a:t>
            </a:r>
          </a:p>
          <a:p>
            <a:pPr algn="ctr"/>
            <a:r>
              <a:rPr lang="es-CL" altLang="en-US" dirty="0" smtClean="0">
                <a:latin typeface="Arial Unicode MS" pitchFamily="34" charset="-128"/>
              </a:rPr>
              <a:t> en zonas oscuras</a:t>
            </a:r>
            <a:endParaRPr lang="es-CL" altLang="en-US" dirty="0">
              <a:latin typeface="Arial Unicode MS" pitchFamily="34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0974" y="51470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DSR </a:t>
            </a:r>
            <a:r>
              <a:rPr lang="es-CL" sz="36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Knee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Picture 4" descr="Gamm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55726"/>
            <a:ext cx="3935413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Gamm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2363663"/>
            <a:ext cx="392112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0"/>
          <p:cNvSpPr>
            <a:spLocks noChangeArrowheads="1"/>
          </p:cNvSpPr>
          <p:nvPr/>
        </p:nvSpPr>
        <p:spPr bwMode="auto">
          <a:xfrm rot="2037498">
            <a:off x="5996749" y="1170320"/>
            <a:ext cx="485775" cy="1981200"/>
          </a:xfrm>
          <a:prstGeom prst="downArrow">
            <a:avLst>
              <a:gd name="adj1" fmla="val 50000"/>
              <a:gd name="adj2" fmla="val 10196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endParaRPr lang="es-CL" alt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82352" y="860817"/>
            <a:ext cx="7086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altLang="en-US" b="0" dirty="0">
                <a:latin typeface="Arial Unicode MS" pitchFamily="34" charset="-128"/>
              </a:rPr>
              <a:t>Sin </a:t>
            </a:r>
            <a:r>
              <a:rPr lang="en-US" altLang="en-US" b="0" dirty="0" err="1">
                <a:latin typeface="Arial Unicode MS" pitchFamily="34" charset="-128"/>
              </a:rPr>
              <a:t>cambiar</a:t>
            </a:r>
            <a:r>
              <a:rPr lang="en-US" altLang="en-US" b="0" dirty="0">
                <a:latin typeface="Arial Unicode MS" pitchFamily="34" charset="-128"/>
              </a:rPr>
              <a:t> </a:t>
            </a:r>
            <a:r>
              <a:rPr lang="en-US" altLang="en-US" b="0" dirty="0" err="1">
                <a:latin typeface="Arial Unicode MS" pitchFamily="34" charset="-128"/>
              </a:rPr>
              <a:t>nivel</a:t>
            </a:r>
            <a:r>
              <a:rPr lang="en-US" altLang="en-US" b="0" dirty="0">
                <a:latin typeface="Arial Unicode MS" pitchFamily="34" charset="-128"/>
              </a:rPr>
              <a:t> de </a:t>
            </a:r>
            <a:r>
              <a:rPr lang="en-US" altLang="en-US" b="0" dirty="0" err="1">
                <a:latin typeface="Arial Unicode MS" pitchFamily="34" charset="-128"/>
              </a:rPr>
              <a:t>negros</a:t>
            </a:r>
            <a:r>
              <a:rPr lang="en-US" altLang="en-US" b="0" dirty="0">
                <a:latin typeface="Arial Unicode MS" pitchFamily="34" charset="-128"/>
              </a:rPr>
              <a:t>, </a:t>
            </a:r>
            <a:r>
              <a:rPr lang="en-US" altLang="en-US" b="0" dirty="0" err="1">
                <a:latin typeface="Arial Unicode MS" pitchFamily="34" charset="-128"/>
              </a:rPr>
              <a:t>disminuye</a:t>
            </a:r>
            <a:r>
              <a:rPr lang="en-US" altLang="en-US" b="0" dirty="0">
                <a:latin typeface="Arial Unicode MS" pitchFamily="34" charset="-128"/>
              </a:rPr>
              <a:t> </a:t>
            </a:r>
            <a:r>
              <a:rPr lang="en-US" altLang="en-US" b="0" dirty="0" err="1">
                <a:latin typeface="Arial Unicode MS" pitchFamily="34" charset="-128"/>
              </a:rPr>
              <a:t>ganancia</a:t>
            </a:r>
            <a:r>
              <a:rPr lang="en-US" altLang="en-US" b="0" dirty="0">
                <a:latin typeface="Arial Unicode MS" pitchFamily="34" charset="-128"/>
              </a:rPr>
              <a:t> </a:t>
            </a:r>
          </a:p>
          <a:p>
            <a:pPr algn="ctr" eaLnBrk="1" hangingPunct="1"/>
            <a:r>
              <a:rPr lang="en-US" altLang="en-US" b="0" dirty="0">
                <a:latin typeface="Arial Unicode MS" pitchFamily="34" charset="-128"/>
              </a:rPr>
              <a:t> </a:t>
            </a:r>
            <a:r>
              <a:rPr lang="en-US" altLang="en-US" b="0" dirty="0" err="1">
                <a:latin typeface="Arial Unicode MS" pitchFamily="34" charset="-128"/>
              </a:rPr>
              <a:t>en</a:t>
            </a:r>
            <a:r>
              <a:rPr lang="en-US" altLang="en-US" b="0" dirty="0">
                <a:latin typeface="Arial Unicode MS" pitchFamily="34" charset="-128"/>
              </a:rPr>
              <a:t> zonas </a:t>
            </a:r>
            <a:r>
              <a:rPr lang="en-US" altLang="en-US" b="0" dirty="0" err="1">
                <a:latin typeface="Arial Unicode MS" pitchFamily="34" charset="-128"/>
              </a:rPr>
              <a:t>claras</a:t>
            </a:r>
            <a:endParaRPr lang="es-ES" altLang="en-US" b="0" dirty="0">
              <a:latin typeface="Arial Unicode MS" pitchFamily="34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9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1532" y="51470"/>
            <a:ext cx="4544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Grabación- Formatos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rot="888658">
            <a:off x="162522" y="514316"/>
            <a:ext cx="18362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es-C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RAW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Uncompress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JPEG2000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MPEG2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MPEG4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 rot="20559518">
            <a:off x="5122909" y="987573"/>
            <a:ext cx="185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Cuadros I</a:t>
            </a:r>
            <a:endParaRPr lang="es-CL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IBP</a:t>
            </a:r>
            <a:endParaRPr lang="es-CL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 rot="2032053">
            <a:off x="3801861" y="975296"/>
            <a:ext cx="1476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 Bits</a:t>
            </a:r>
            <a:endParaRPr lang="es-CL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 Bits</a:t>
            </a:r>
            <a:endParaRPr lang="es-CL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20482788">
            <a:off x="7166609" y="2236506"/>
            <a:ext cx="1276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4:4:4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4:2:2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4:2:0</a:t>
            </a:r>
            <a:endParaRPr lang="es-CL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 rot="20140594">
            <a:off x="2575589" y="987574"/>
            <a:ext cx="1672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Proxy</a:t>
            </a:r>
            <a:endParaRPr lang="es-CL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</a:t>
            </a:r>
            <a:endParaRPr lang="es-CL" dirty="0">
              <a:solidFill>
                <a:schemeClr val="accent2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 rot="1193868">
            <a:off x="5413313" y="2490493"/>
            <a:ext cx="16165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 Mbps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 Mbps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35 Mbps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50 Mbps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100 Mbps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145 Mbps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147 Mbps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200 Mbps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400 Mbps</a:t>
            </a:r>
            <a:endParaRPr lang="es-CL" dirty="0">
              <a:solidFill>
                <a:schemeClr val="accent6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 rot="1396358">
            <a:off x="7332181" y="433575"/>
            <a:ext cx="1152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SD</a:t>
            </a:r>
            <a:endParaRPr lang="es-CL" dirty="0">
              <a:solidFill>
                <a:srgbClr val="0070C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720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1080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4K</a:t>
            </a:r>
          </a:p>
          <a:p>
            <a:pPr marL="285750" indent="-285750">
              <a:buFont typeface="Arial" pitchFamily="34" charset="0"/>
              <a:buChar char="•"/>
            </a:pPr>
            <a:endParaRPr lang="es-CL" dirty="0">
              <a:solidFill>
                <a:schemeClr val="accent4">
                  <a:lumMod val="60000"/>
                  <a:lumOff val="4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 rot="20605696">
            <a:off x="333786" y="2818910"/>
            <a:ext cx="1150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23,98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29,97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59,94</a:t>
            </a:r>
            <a:endParaRPr lang="es-CL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3350" y="1735529"/>
            <a:ext cx="18554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WiFI</a:t>
            </a:r>
            <a:endParaRPr lang="es-CL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3G-4G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Streaming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Zixi</a:t>
            </a:r>
            <a:endParaRPr lang="es-CL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 rot="1063430">
            <a:off x="1430950" y="4200807"/>
            <a:ext cx="1596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err="1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Interlace</a:t>
            </a:r>
            <a:endParaRPr lang="es-CL" dirty="0" smtClean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Progresivo</a:t>
            </a:r>
            <a:endParaRPr lang="es-CL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 rot="20976325">
            <a:off x="6992083" y="3519207"/>
            <a:ext cx="2126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Compact Flash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err="1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SxS</a:t>
            </a:r>
            <a:endParaRPr lang="es-CL" dirty="0" smtClean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P2-Micro P2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Otros</a:t>
            </a:r>
            <a:endParaRPr lang="es-CL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2529" name="Picture 1" descr="E:\0       Imagenes presentacion Subtel\AJA\CION AJ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39" b="83267" l="2973" r="97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78" y="3252686"/>
            <a:ext cx="2469993" cy="167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E:\0       Imagenes presentacion Subtel\PANASONIC\Multiporpose\4K\AK-UB3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38" b="85259" l="6757" r="91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99" y="1732439"/>
            <a:ext cx="2528549" cy="171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8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66480" y="51470"/>
            <a:ext cx="2786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Comprar bien</a:t>
            </a:r>
            <a:endParaRPr lang="es-CL" sz="3600" dirty="0" smtClean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114" y="994073"/>
            <a:ext cx="1479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Precio </a:t>
            </a:r>
            <a:endParaRPr lang="es-CL" sz="3600" dirty="0" smtClean="0">
              <a:solidFill>
                <a:srgbClr val="00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0733" y="4052705"/>
            <a:ext cx="1710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Calidad </a:t>
            </a:r>
            <a:endParaRPr lang="es-CL" sz="3600" dirty="0" smtClean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63" y="4052705"/>
            <a:ext cx="2717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Confiabilidad</a:t>
            </a:r>
            <a:endParaRPr lang="es-CL" sz="3600" dirty="0" smtClean="0">
              <a:solidFill>
                <a:srgbClr val="00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7839" y="2557377"/>
            <a:ext cx="2116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dirty="0" err="1" smtClean="0">
                <a:solidFill>
                  <a:srgbClr val="00FF00"/>
                </a:solidFill>
              </a:rPr>
              <a:t>Operabilidad</a:t>
            </a:r>
            <a:endParaRPr lang="es-CL" sz="2800" dirty="0" smtClean="0">
              <a:solidFill>
                <a:srgbClr val="00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15354" y="2552529"/>
            <a:ext cx="2896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dirty="0" smtClean="0">
                <a:solidFill>
                  <a:srgbClr val="00FF00"/>
                </a:solidFill>
              </a:rPr>
              <a:t>Costo mantención</a:t>
            </a:r>
            <a:endParaRPr lang="es-CL" sz="2800" dirty="0" smtClean="0">
              <a:solidFill>
                <a:srgbClr val="00FF00"/>
              </a:solidFill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2834057" y="1647647"/>
            <a:ext cx="3082009" cy="2590547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770301" y="4437426"/>
            <a:ext cx="1378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dirty="0" smtClean="0">
                <a:solidFill>
                  <a:srgbClr val="00FF00"/>
                </a:solidFill>
              </a:rPr>
              <a:t>Soporte</a:t>
            </a:r>
            <a:endParaRPr lang="es-CL" sz="2800" dirty="0" smtClean="0">
              <a:solidFill>
                <a:srgbClr val="00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6367" y="1887885"/>
            <a:ext cx="1448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dirty="0" smtClean="0">
                <a:solidFill>
                  <a:srgbClr val="00FF00"/>
                </a:solidFill>
              </a:rPr>
              <a:t>Vida </a:t>
            </a:r>
            <a:r>
              <a:rPr lang="es-CL" sz="2800" dirty="0" err="1" smtClean="0">
                <a:solidFill>
                  <a:srgbClr val="00FF00"/>
                </a:solidFill>
              </a:rPr>
              <a:t>Util</a:t>
            </a:r>
            <a:endParaRPr lang="es-CL" sz="2800" dirty="0" smtClean="0">
              <a:solidFill>
                <a:srgbClr val="00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37839" y="1865015"/>
            <a:ext cx="2547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2800" dirty="0" smtClean="0">
                <a:solidFill>
                  <a:srgbClr val="00FF00"/>
                </a:solidFill>
              </a:rPr>
              <a:t>Compatibilidad</a:t>
            </a:r>
            <a:endParaRPr lang="es-CL" sz="2800" dirty="0" smtClean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9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23479"/>
            <a:ext cx="546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solidFill>
                  <a:schemeClr val="bg1">
                    <a:lumMod val="95000"/>
                  </a:schemeClr>
                </a:solidFill>
              </a:rPr>
              <a:t>Comparación Camcorder  Estado Sólido</a:t>
            </a:r>
            <a:endParaRPr lang="es-CL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7" y="1383431"/>
            <a:ext cx="1510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000" dirty="0" smtClean="0">
                <a:solidFill>
                  <a:schemeClr val="bg1"/>
                </a:solidFill>
              </a:rPr>
              <a:t>Grass Valley</a:t>
            </a:r>
            <a:endParaRPr lang="es-CL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99143">
            <a:off x="705377" y="1234444"/>
            <a:ext cx="1554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XDCAM EX</a:t>
            </a:r>
          </a:p>
          <a:p>
            <a:r>
              <a:rPr lang="es-CL" dirty="0" smtClean="0">
                <a:solidFill>
                  <a:schemeClr val="tx1">
                    <a:lumMod val="9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XDCAM HD</a:t>
            </a:r>
          </a:p>
          <a:p>
            <a:endParaRPr lang="es-CL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5942" y="51470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Algunos Formatos HD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Rectangle 10"/>
          <p:cNvSpPr/>
          <p:nvPr/>
        </p:nvSpPr>
        <p:spPr>
          <a:xfrm rot="1008699">
            <a:off x="7344051" y="1619252"/>
            <a:ext cx="1205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AVCHD</a:t>
            </a:r>
          </a:p>
          <a:p>
            <a:r>
              <a:rPr lang="es-CL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AVCCAM</a:t>
            </a:r>
          </a:p>
          <a:p>
            <a:r>
              <a:rPr lang="es-CL" dirty="0">
                <a:solidFill>
                  <a:schemeClr val="tx2">
                    <a:lumMod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NX CAM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043489">
            <a:off x="4606380" y="3664368"/>
            <a:ext cx="103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XAVC</a:t>
            </a:r>
          </a:p>
          <a:p>
            <a:r>
              <a:rPr lang="es-CL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XAVC S</a:t>
            </a:r>
            <a:endParaRPr lang="es-CL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Rectangle 12"/>
          <p:cNvSpPr/>
          <p:nvPr/>
        </p:nvSpPr>
        <p:spPr>
          <a:xfrm rot="21224659">
            <a:off x="3088212" y="227702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err="1" smtClean="0">
                <a:solidFill>
                  <a:schemeClr val="accent3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ProRes</a:t>
            </a:r>
            <a:endParaRPr lang="es-CL" dirty="0">
              <a:solidFill>
                <a:schemeClr val="accent3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2462" y="3465115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err="1" smtClean="0">
                <a:solidFill>
                  <a:schemeClr val="accent5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DNxHD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20196035">
            <a:off x="4834969" y="1343322"/>
            <a:ext cx="1565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AVCIntra 50</a:t>
            </a:r>
          </a:p>
          <a:p>
            <a:r>
              <a:rPr lang="es-CL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AVCIntra 100 </a:t>
            </a:r>
          </a:p>
          <a:p>
            <a:r>
              <a:rPr lang="es-CL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AVCIntra 200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20067293">
            <a:off x="356259" y="3234283"/>
            <a:ext cx="18133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AVC-Long G 50</a:t>
            </a:r>
          </a:p>
          <a:p>
            <a:r>
              <a:rPr lang="es-CL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AVC-Long G </a:t>
            </a: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</a:t>
            </a:r>
          </a:p>
          <a:p>
            <a:r>
              <a:rPr lang="es-CL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AVC-Long G </a:t>
            </a:r>
            <a:r>
              <a:rPr lang="es-CL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</a:t>
            </a:r>
            <a:endParaRPr lang="es-CL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s-CL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Rectangle 16"/>
          <p:cNvSpPr/>
          <p:nvPr/>
        </p:nvSpPr>
        <p:spPr>
          <a:xfrm rot="19507733">
            <a:off x="2350745" y="3591407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>
                <a:solidFill>
                  <a:schemeClr val="tx2">
                    <a:lumMod val="9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DVCPRO HD</a:t>
            </a:r>
            <a:endParaRPr lang="es-CL" dirty="0">
              <a:solidFill>
                <a:schemeClr val="tx2">
                  <a:lumMod val="9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30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0942" y="51470"/>
            <a:ext cx="4544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 puedo comprar?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2" y="1035704"/>
            <a:ext cx="2123728" cy="1440691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4" y="2655350"/>
            <a:ext cx="1824802" cy="123790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884" y="3762898"/>
            <a:ext cx="2123728" cy="144069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925" y="3922136"/>
            <a:ext cx="1714420" cy="1163025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550" y="2732414"/>
            <a:ext cx="1779962" cy="1207488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202" y="1094452"/>
            <a:ext cx="2071543" cy="140529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1255726"/>
            <a:ext cx="1561574" cy="1059338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171" y="2508556"/>
            <a:ext cx="1989167" cy="1349408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9252" y="3784268"/>
            <a:ext cx="1952412" cy="1324474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342" y="2700950"/>
            <a:ext cx="996825" cy="1034920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706" y="1283997"/>
            <a:ext cx="705400" cy="86272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023" y="2556730"/>
            <a:ext cx="1816903" cy="1232548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051" y="1088746"/>
            <a:ext cx="1847378" cy="1253221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279" y="3920912"/>
            <a:ext cx="1598057" cy="1084087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3904695"/>
            <a:ext cx="628915" cy="1095837"/>
          </a:xfrm>
          <a:prstGeom prst="rect">
            <a:avLst/>
          </a:prstGeom>
        </p:spPr>
      </p:pic>
      <p:pic>
        <p:nvPicPr>
          <p:cNvPr id="20" name="Picture 16" descr="Resultado de imagen para auto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65" l="18699" r="79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34" y="529438"/>
            <a:ext cx="1529976" cy="56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Resultado de imagen para auto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9126" b="83607" l="3273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734" y="0"/>
            <a:ext cx="1494698" cy="99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25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6073" y="53211"/>
            <a:ext cx="4852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 otras novedades?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370" y="1360051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Enviar video por 3G/4G/</a:t>
            </a: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Wifi</a:t>
            </a:r>
            <a:endParaRPr lang="es-CL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Compresión HEVC o H265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085" y="2171561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Drones con Record y </a:t>
            </a: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Streaming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s-CL" dirty="0"/>
          </a:p>
        </p:txBody>
      </p:sp>
      <p:sp>
        <p:nvSpPr>
          <p:cNvPr id="5" name="Rectangle 4"/>
          <p:cNvSpPr/>
          <p:nvPr/>
        </p:nvSpPr>
        <p:spPr>
          <a:xfrm>
            <a:off x="427645" y="3003798"/>
            <a:ext cx="20489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4K con lentes 2/3”</a:t>
            </a:r>
            <a:endParaRPr lang="es-CL" dirty="0"/>
          </a:p>
        </p:txBody>
      </p:sp>
      <p:sp>
        <p:nvSpPr>
          <p:cNvPr id="6" name="Rectangle 5"/>
          <p:cNvSpPr/>
          <p:nvPr/>
        </p:nvSpPr>
        <p:spPr>
          <a:xfrm>
            <a:off x="427645" y="3939902"/>
            <a:ext cx="51524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Enviar Proxy a la nube, editar en estudio y solicitar clips en alta, que van del </a:t>
            </a:r>
            <a:r>
              <a:rPr lang="es-C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camcorder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 la nube y al estudio, de forma automática.</a:t>
            </a:r>
            <a:endParaRPr lang="es-CL" dirty="0"/>
          </a:p>
        </p:txBody>
      </p:sp>
      <p:pic>
        <p:nvPicPr>
          <p:cNvPr id="23554" name="Picture 2" descr="Resultado de imagen para dr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93" y="1721137"/>
            <a:ext cx="1695755" cy="127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www.hitachikokusai.com/idc/groups/hitachikokusai/documents/supportingdocumentdoc/~export/POC_021492~8~HIT_TEMPLATE_DC~SNIPPET_LAYOUT/6615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627631"/>
            <a:ext cx="1736523" cy="112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E:\0       Imagenes presentacion Subtel\3G-4G\Aviwest\DMNG PRO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821" y="1130060"/>
            <a:ext cx="1222494" cy="82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7" descr="Resultado de imagen para Panasonic p2 cas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9" descr="Resultado de imagen para Panasonic p2 cast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65" y="3371850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7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51470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Novedades NAB 2015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131590"/>
            <a:ext cx="756328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Cámaras</a:t>
            </a:r>
            <a:r>
              <a:rPr lang="en-US" sz="2400" dirty="0" smtClean="0"/>
              <a:t> con </a:t>
            </a:r>
            <a:r>
              <a:rPr lang="en-US" sz="2400" dirty="0" err="1" smtClean="0"/>
              <a:t>salida</a:t>
            </a:r>
            <a:r>
              <a:rPr lang="en-US" sz="2400" dirty="0" smtClean="0"/>
              <a:t>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Ikegami </a:t>
            </a:r>
            <a:r>
              <a:rPr lang="en-US" sz="2400" dirty="0" err="1" smtClean="0"/>
              <a:t>mostró</a:t>
            </a:r>
            <a:r>
              <a:rPr lang="en-US" sz="2400" dirty="0" smtClean="0"/>
              <a:t> </a:t>
            </a:r>
            <a:r>
              <a:rPr lang="en-US" sz="2400" dirty="0" err="1" smtClean="0"/>
              <a:t>cámara</a:t>
            </a:r>
            <a:r>
              <a:rPr lang="en-US" sz="2400" dirty="0" smtClean="0"/>
              <a:t> </a:t>
            </a:r>
            <a:r>
              <a:rPr lang="en-US" sz="2400" dirty="0" err="1" smtClean="0"/>
              <a:t>portátil</a:t>
            </a:r>
            <a:r>
              <a:rPr lang="en-US" sz="2400" dirty="0" smtClean="0"/>
              <a:t> 8K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Hitachi </a:t>
            </a:r>
            <a:r>
              <a:rPr lang="en-US" sz="2400" dirty="0" err="1" smtClean="0"/>
              <a:t>mostró</a:t>
            </a:r>
            <a:r>
              <a:rPr lang="en-US" sz="2400" dirty="0" smtClean="0"/>
              <a:t> </a:t>
            </a:r>
            <a:r>
              <a:rPr lang="en-US" sz="2400" dirty="0" err="1" smtClean="0"/>
              <a:t>cámara</a:t>
            </a:r>
            <a:r>
              <a:rPr lang="en-US" sz="2400" dirty="0" smtClean="0"/>
              <a:t> </a:t>
            </a:r>
            <a:r>
              <a:rPr lang="en-US" sz="2400" dirty="0" err="1" smtClean="0"/>
              <a:t>estudio</a:t>
            </a:r>
            <a:r>
              <a:rPr lang="en-US" sz="2400" dirty="0" smtClean="0"/>
              <a:t> 8K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Red </a:t>
            </a:r>
            <a:r>
              <a:rPr lang="en-US" sz="2400" dirty="0" err="1" smtClean="0"/>
              <a:t>anunció</a:t>
            </a:r>
            <a:r>
              <a:rPr lang="en-US" sz="2400" dirty="0" smtClean="0"/>
              <a:t> upgrade a 8K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Quantel</a:t>
            </a:r>
            <a:r>
              <a:rPr lang="en-US" sz="2400" dirty="0" smtClean="0"/>
              <a:t> Pablo Rio </a:t>
            </a:r>
            <a:r>
              <a:rPr lang="en-US" sz="2400" dirty="0" err="1" smtClean="0"/>
              <a:t>trabaja</a:t>
            </a:r>
            <a:r>
              <a:rPr lang="en-US" sz="2400" dirty="0" smtClean="0"/>
              <a:t> </a:t>
            </a:r>
            <a:r>
              <a:rPr lang="en-US" sz="2400" dirty="0" err="1" smtClean="0"/>
              <a:t>edición</a:t>
            </a:r>
            <a:r>
              <a:rPr lang="en-US" sz="2400" dirty="0" smtClean="0"/>
              <a:t> 8K 60p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tiempo</a:t>
            </a:r>
            <a:r>
              <a:rPr lang="en-US" sz="2400" dirty="0" smtClean="0"/>
              <a:t> real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NHK </a:t>
            </a:r>
            <a:r>
              <a:rPr lang="en-US" sz="2400" dirty="0" err="1" smtClean="0"/>
              <a:t>está</a:t>
            </a:r>
            <a:r>
              <a:rPr lang="en-US" sz="2400" dirty="0" smtClean="0"/>
              <a:t> </a:t>
            </a:r>
            <a:r>
              <a:rPr lang="en-US" sz="2400" dirty="0" err="1" smtClean="0"/>
              <a:t>investigando</a:t>
            </a:r>
            <a:r>
              <a:rPr lang="en-US" sz="2400" dirty="0" smtClean="0"/>
              <a:t> 8K  para </a:t>
            </a:r>
            <a:r>
              <a:rPr lang="en-US" sz="2400" dirty="0" err="1" smtClean="0"/>
              <a:t>realidad</a:t>
            </a:r>
            <a:r>
              <a:rPr lang="en-US" sz="2400" dirty="0" smtClean="0"/>
              <a:t>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Panasonic ,  Sony , JVC, Black Magic </a:t>
            </a:r>
            <a:r>
              <a:rPr lang="en-US" sz="2400" dirty="0" err="1" smtClean="0"/>
              <a:t>cámaras</a:t>
            </a:r>
            <a:r>
              <a:rPr lang="en-US" sz="2400" dirty="0" smtClean="0"/>
              <a:t> 4K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Etc</a:t>
            </a:r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6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9752" y="53211"/>
            <a:ext cx="6203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FF00"/>
                </a:solidFill>
              </a:rPr>
              <a:t>Sistemas</a:t>
            </a:r>
            <a:r>
              <a:rPr lang="en-US" sz="3200" dirty="0">
                <a:solidFill>
                  <a:srgbClr val="00FF00"/>
                </a:solidFill>
              </a:rPr>
              <a:t> </a:t>
            </a:r>
            <a:r>
              <a:rPr lang="en-US" sz="3200" dirty="0" err="1">
                <a:solidFill>
                  <a:srgbClr val="00FF00"/>
                </a:solidFill>
              </a:rPr>
              <a:t>Producción</a:t>
            </a:r>
            <a:r>
              <a:rPr lang="en-US" sz="3200" dirty="0">
                <a:solidFill>
                  <a:srgbClr val="00FF00"/>
                </a:solidFill>
              </a:rPr>
              <a:t> para </a:t>
            </a:r>
            <a:r>
              <a:rPr lang="en-US" sz="3200" dirty="0" err="1">
                <a:solidFill>
                  <a:srgbClr val="00FF00"/>
                </a:solidFill>
              </a:rPr>
              <a:t>TVDigital</a:t>
            </a:r>
            <a:endParaRPr lang="en-US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03969"/>
            <a:ext cx="3376612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99542"/>
            <a:ext cx="2598985" cy="144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71725"/>
            <a:ext cx="1401762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74" y="3744019"/>
            <a:ext cx="150495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90" y="3810321"/>
            <a:ext cx="2216184" cy="119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287" y="2527994"/>
            <a:ext cx="175895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99542"/>
            <a:ext cx="1604963" cy="186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9931"/>
            <a:ext cx="2139943" cy="16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15 Imagen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938" y="3019892"/>
            <a:ext cx="1816903" cy="1232548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938" y="2456506"/>
            <a:ext cx="2667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544" y="4459881"/>
            <a:ext cx="241141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4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38" y="1090265"/>
            <a:ext cx="8034051" cy="400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2555776" y="51470"/>
            <a:ext cx="5689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FF00"/>
                </a:solidFill>
                <a:ea typeface="Gill Sans Light"/>
                <a:cs typeface="Gill Sans Light"/>
              </a:rPr>
              <a:t>ESTRUCTURA CANAL DE TV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9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9467" y="4045742"/>
            <a:ext cx="592831" cy="6347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5113" y="3043807"/>
            <a:ext cx="1714500" cy="20038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5">
            <a:hlinkClick r:id="rId4"/>
          </p:cNvPr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6296" y="124081"/>
            <a:ext cx="1268486" cy="17454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9548" y="2428417"/>
            <a:ext cx="581446" cy="8130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6176" y="2650611"/>
            <a:ext cx="901700" cy="5042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58974" y="573286"/>
            <a:ext cx="2110043" cy="2303318"/>
            <a:chOff x="4434055" y="212057"/>
            <a:chExt cx="3902441" cy="3600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6215">
              <a:off x="4768035" y="212057"/>
              <a:ext cx="3568461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/>
            <p:cNvSpPr>
              <a:spLocks/>
            </p:cNvSpPr>
            <p:nvPr/>
          </p:nvSpPr>
          <p:spPr bwMode="auto">
            <a:xfrm>
              <a:off x="4434055" y="2080726"/>
              <a:ext cx="2766056" cy="43293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5pPr>
              <a:lvl6pPr marL="22860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6pPr>
              <a:lvl7pPr marL="27432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7pPr>
              <a:lvl8pPr marL="32004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8pPr>
              <a:lvl9pPr marL="36576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Verdana" pitchFamily="34" charset="0"/>
                  <a:sym typeface="Verdana" pitchFamily="34" charset="0"/>
                </a:rPr>
                <a:t>EXTERIORES</a:t>
              </a:r>
            </a:p>
          </p:txBody>
        </p:sp>
      </p:grpSp>
      <p:pic>
        <p:nvPicPr>
          <p:cNvPr id="10" name="Picture 9" descr="D:\Correo-Internet\Archivos temporales de Internet\Temporary Internet Files\Content.IE5\1YMASRH5\MCj02167200000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9053" y="3407010"/>
            <a:ext cx="1130909" cy="127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F:\Presentación Canal de TV\Dibujo y fotos RR\7.- Otros equipos R&amp;C\Dionic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2" b="97041" l="9155" r="8943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60271" y="3766620"/>
            <a:ext cx="944177" cy="112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42534" y="318639"/>
            <a:ext cx="820240" cy="8233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15 Imagen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128" y="1668626"/>
            <a:ext cx="1816903" cy="1232548"/>
          </a:xfrm>
          <a:prstGeom prst="rect">
            <a:avLst/>
          </a:prstGeom>
        </p:spPr>
      </p:pic>
      <p:pic>
        <p:nvPicPr>
          <p:cNvPr id="16" name="7 Imagen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369" y="1511352"/>
            <a:ext cx="1779962" cy="1207488"/>
          </a:xfrm>
          <a:prstGeom prst="rect">
            <a:avLst/>
          </a:prstGeom>
        </p:spPr>
      </p:pic>
      <p:pic>
        <p:nvPicPr>
          <p:cNvPr id="17" name="Picture 16" descr="C:\Documents and Settings\RodrigoR\Desktop\RR\Kit movil Jun13\Imagenes ppt\New Folder\VK5-p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476" y="482329"/>
            <a:ext cx="855774" cy="8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3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06271" y="1189463"/>
            <a:ext cx="1749753" cy="1716683"/>
            <a:chOff x="6452038" y="2414096"/>
            <a:chExt cx="3658950" cy="3600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89746">
              <a:off x="6452038" y="2414096"/>
              <a:ext cx="3658950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/>
            <p:cNvSpPr>
              <a:spLocks/>
            </p:cNvSpPr>
            <p:nvPr/>
          </p:nvSpPr>
          <p:spPr bwMode="auto">
            <a:xfrm>
              <a:off x="7052178" y="3596706"/>
              <a:ext cx="2239188" cy="5808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5pPr>
              <a:lvl6pPr marL="22860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6pPr>
              <a:lvl7pPr marL="27432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7pPr>
              <a:lvl8pPr marL="32004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8pPr>
              <a:lvl9pPr marL="36576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9pPr>
            </a:lstStyle>
            <a:p>
              <a:pPr algn="ctr"/>
              <a:r>
                <a:rPr lang="en-US" sz="1800" dirty="0" smtClean="0">
                  <a:solidFill>
                    <a:schemeClr val="bg1"/>
                  </a:solidFill>
                  <a:latin typeface="Verdana" pitchFamily="34" charset="0"/>
                  <a:sym typeface="Verdana" pitchFamily="34" charset="0"/>
                </a:rPr>
                <a:t>ESTUDIO</a:t>
              </a:r>
              <a:endParaRPr lang="en-US" sz="1800" dirty="0">
                <a:solidFill>
                  <a:schemeClr val="bg1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pic>
        <p:nvPicPr>
          <p:cNvPr id="4" name="Picture 3" descr="D:\Correo-Internet\Archivos temporales de Internet\Temporary Internet Files\Content.IE5\QHGPPCX4\MCj0089792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771" y="3581249"/>
            <a:ext cx="1843881" cy="1562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833" y="2552109"/>
            <a:ext cx="1236930" cy="1488682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/>
        </p:spPr>
      </p:pic>
      <p:pic>
        <p:nvPicPr>
          <p:cNvPr id="8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1840" y="4227934"/>
            <a:ext cx="1150615" cy="79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15" descr="E:\0       Imagenes presentacion Subtel\PANASONIC\PTZ\AW-HE6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10" l="3514" r="951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75" y="3790767"/>
            <a:ext cx="1685217" cy="114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8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0014" y="359171"/>
            <a:ext cx="2071543" cy="1405290"/>
          </a:xfrm>
          <a:prstGeom prst="rect">
            <a:avLst/>
          </a:prstGeom>
        </p:spPr>
      </p:pic>
      <p:pic>
        <p:nvPicPr>
          <p:cNvPr id="11" name="Picture 10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90602" y="2047804"/>
            <a:ext cx="1008112" cy="115212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/>
        </p:spPr>
      </p:pic>
      <p:pic>
        <p:nvPicPr>
          <p:cNvPr id="13" name="Picture 12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28385" y="2060803"/>
            <a:ext cx="477638" cy="144705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/>
        </p:spPr>
      </p:pic>
      <p:sp>
        <p:nvSpPr>
          <p:cNvPr id="14" name="AutoShape 2" descr="Resultado de imagen para camaras roboticas panasonic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Resultado de imagen para camaras roboticas panasonic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6" descr="Resultado de imagen para camaras roboticas panasonic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53014"/>
            <a:ext cx="1557964" cy="108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-109731"/>
            <a:ext cx="2162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000" r="6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64" y="147444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12" y="637279"/>
            <a:ext cx="2881114" cy="41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Chyron 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800" y="3723870"/>
            <a:ext cx="1508128" cy="98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3806212"/>
            <a:ext cx="1192598" cy="82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F:\Presentación Canal de TV\Dibujo y fotos RR\V.- Iconos para presentaciones GV\all-Professional Audio-Video Products\20071127_Generic_Speaker_Labeled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4368" y="348380"/>
            <a:ext cx="655127" cy="98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21745" y="3134289"/>
            <a:ext cx="533906" cy="425205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08731" y="489655"/>
            <a:ext cx="695237" cy="698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40408" y="3811615"/>
            <a:ext cx="1604392" cy="8984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90888" y="257112"/>
            <a:ext cx="1907976" cy="92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45" y="1419622"/>
            <a:ext cx="2597324" cy="201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09735" y="3826227"/>
            <a:ext cx="1604392" cy="8984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AutoShape 5" descr="Resultado de imagen para mixer audio"/>
          <p:cNvSpPr>
            <a:spLocks noChangeAspect="1" noChangeArrowheads="1"/>
          </p:cNvSpPr>
          <p:nvPr/>
        </p:nvSpPr>
        <p:spPr bwMode="auto">
          <a:xfrm>
            <a:off x="0" y="-136525"/>
            <a:ext cx="13906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7" descr="Resultado de imagen para mixer audio"/>
          <p:cNvSpPr>
            <a:spLocks noChangeAspect="1" noChangeArrowheads="1"/>
          </p:cNvSpPr>
          <p:nvPr/>
        </p:nvSpPr>
        <p:spPr bwMode="auto">
          <a:xfrm>
            <a:off x="152400" y="15875"/>
            <a:ext cx="13906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7" name="Picture 9" descr="http://www.pitbullaudio.com/media/catalog/product/cache/2/image/9df78eab33525d08d6e5fb8d27136e95/s/c/scsicomp162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19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01" y="1555749"/>
            <a:ext cx="1641636" cy="10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www.ggvideo.com/pan/aghmx100_m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16" b="95946" l="594" r="97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36023"/>
            <a:ext cx="1594116" cy="93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448336" y="265590"/>
            <a:ext cx="1365852" cy="9102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4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4208" y="325424"/>
            <a:ext cx="2362805" cy="20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 rot="2548329">
            <a:off x="649229" y="1278506"/>
            <a:ext cx="1554188" cy="1781950"/>
            <a:chOff x="8920088" y="3367191"/>
            <a:chExt cx="3600000" cy="350866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965755" y="3321524"/>
              <a:ext cx="3508665" cy="36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/>
            <p:cNvSpPr>
              <a:spLocks/>
            </p:cNvSpPr>
            <p:nvPr/>
          </p:nvSpPr>
          <p:spPr bwMode="auto">
            <a:xfrm rot="19311760">
              <a:off x="9402233" y="4646280"/>
              <a:ext cx="2290963" cy="10908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5pPr>
              <a:lvl6pPr marL="22860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6pPr>
              <a:lvl7pPr marL="27432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7pPr>
              <a:lvl8pPr marL="32004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8pPr>
              <a:lvl9pPr marL="3657600" algn="l" defTabSz="914400" rtl="0" eaLnBrk="1" latinLnBrk="0" hangingPunct="1">
                <a:defRPr sz="3800" kern="1200">
                  <a:solidFill>
                    <a:srgbClr val="414141"/>
                  </a:solidFill>
                  <a:latin typeface="Gill Sans Light"/>
                  <a:ea typeface="ヒラギノ角ゴ ProN W3"/>
                  <a:cs typeface="ヒラギノ角ゴ ProN W3"/>
                  <a:sym typeface="Gill Sans Light"/>
                </a:defRPr>
              </a:lvl9pPr>
            </a:lstStyle>
            <a:p>
              <a:pPr algn="ctr"/>
              <a:r>
                <a:rPr lang="en-US" sz="1800" dirty="0">
                  <a:solidFill>
                    <a:schemeClr val="bg1"/>
                  </a:solidFill>
                  <a:latin typeface="Verdana" pitchFamily="34" charset="0"/>
                  <a:sym typeface="Verdana" pitchFamily="34" charset="0"/>
                </a:rPr>
                <a:t>POST</a:t>
              </a:r>
            </a:p>
            <a:p>
              <a:pPr algn="ctr"/>
              <a:r>
                <a:rPr lang="en-US" sz="1800" dirty="0">
                  <a:solidFill>
                    <a:schemeClr val="bg1"/>
                  </a:solidFill>
                  <a:latin typeface="Verdana" pitchFamily="34" charset="0"/>
                  <a:sym typeface="Verdana" pitchFamily="34" charset="0"/>
                </a:rPr>
                <a:t>PRODUC</a:t>
              </a:r>
              <a:endParaRPr lang="en-US" sz="2000" dirty="0">
                <a:solidFill>
                  <a:schemeClr val="bg1"/>
                </a:solidFill>
                <a:latin typeface="Verdana" pitchFamily="34" charset="0"/>
                <a:sym typeface="Verdana" pitchFamily="34" charset="0"/>
              </a:endParaRPr>
            </a:p>
          </p:txBody>
        </p:sp>
      </p:grpSp>
      <p:pic>
        <p:nvPicPr>
          <p:cNvPr id="5" name="Picture 4" descr="F:\Presentación Canal de TV\Dibujo y fotos RR\V.- Iconos para presentaciones GV\all-Broadcast Products\Servers &amp; Storage\20071127_StorageTek_L18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0736" y="2792257"/>
            <a:ext cx="1006277" cy="225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802" y="3789488"/>
            <a:ext cx="1627137" cy="1164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122" name="Picture 2" descr="Resultado de imagen para post produccion aud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225" y="533374"/>
            <a:ext cx="1872208" cy="140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n para post produccion audi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7654"/>
            <a:ext cx="251460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Presentación Canal de TV\Dibujo y fotos RR\7.- Otros equipos R&amp;C\Compix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92829" y="3182512"/>
            <a:ext cx="2218551" cy="169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35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4569" y="51470"/>
            <a:ext cx="6555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FF00"/>
                </a:solidFill>
              </a:rPr>
              <a:t>Cámaras</a:t>
            </a:r>
            <a:r>
              <a:rPr lang="en-US" sz="3600" dirty="0">
                <a:solidFill>
                  <a:srgbClr val="00FF00"/>
                </a:solidFill>
              </a:rPr>
              <a:t> </a:t>
            </a:r>
            <a:r>
              <a:rPr lang="en-US" sz="3600" dirty="0" err="1">
                <a:solidFill>
                  <a:srgbClr val="00FF00"/>
                </a:solidFill>
              </a:rPr>
              <a:t>Digitales</a:t>
            </a:r>
            <a:endParaRPr lang="es-CL" sz="3600" dirty="0">
              <a:solidFill>
                <a:srgbClr val="00FF00"/>
              </a:solidFill>
            </a:endParaRPr>
          </a:p>
        </p:txBody>
      </p:sp>
      <p:pic>
        <p:nvPicPr>
          <p:cNvPr id="14338" name="Picture 2" descr="E:\0       Imagenes presentacion Subtel\DRONES\Phantom 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65" b="97211" l="5946" r="94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73" y="1424629"/>
            <a:ext cx="2122945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0       Imagenes presentacion Subtel\BLACKMAGIC\URSA 4K Blackmagic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0" b="88845" l="1892" r="986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82350"/>
            <a:ext cx="2307378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0       Imagenes presentacion Subtel\3G-4G\Aviwest\DMNG PRO11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94" b="97610" l="22973" r="510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294507"/>
            <a:ext cx="2519672" cy="170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0       Imagenes presentacion Subtel\CAMARA FOTO\LUMIX - DMC-TS25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62" b="9920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77259"/>
            <a:ext cx="1352052" cy="91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E:\0       Imagenes presentacion Subtel\DSLR\SONY\α7 II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1830"/>
            <a:ext cx="2093459" cy="142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E:\0       Imagenes presentacion Subtel\HITACHI\Z-HD5000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7610" l="10000" r="91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880" y="3076492"/>
            <a:ext cx="2137403" cy="144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E:\0       Imagenes presentacion Subtel\PANASONIC\PTZ\AW-HE60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610" l="3514" r="951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91830"/>
            <a:ext cx="1947001" cy="132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E:\0       Imagenes presentacion Subtel\GO PRO\HERO4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70" b="75299" l="7838" r="510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57" y="3267422"/>
            <a:ext cx="2656200" cy="180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8846"/>
            <a:ext cx="9108504" cy="494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4443958"/>
            <a:ext cx="2472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</a:rPr>
              <a:t>…y </a:t>
            </a:r>
            <a:r>
              <a:rPr lang="en-US" sz="2800" dirty="0" err="1" smtClean="0">
                <a:solidFill>
                  <a:srgbClr val="00FF00"/>
                </a:solidFill>
              </a:rPr>
              <a:t>comerciales</a:t>
            </a:r>
            <a:endParaRPr lang="en-US" sz="2800" dirty="0">
              <a:solidFill>
                <a:srgbClr val="00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78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57451" y="747572"/>
            <a:ext cx="1806386" cy="185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/>
          <p:cNvPicPr>
            <a:picLocks noChangeArrowheads="1"/>
          </p:cNvPicPr>
          <p:nvPr/>
        </p:nvPicPr>
        <p:blipFill>
          <a:blip r:embed="rId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535" y="666631"/>
            <a:ext cx="64807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52" y="964201"/>
            <a:ext cx="1826022" cy="12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771550"/>
            <a:ext cx="1440160" cy="140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26163" y="2909760"/>
            <a:ext cx="104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Terrestre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34999" y="2909760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4403" y="274877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Satelital</a:t>
            </a:r>
            <a:endParaRPr lang="en-US" dirty="0"/>
          </a:p>
        </p:txBody>
      </p:sp>
      <p:sp>
        <p:nvSpPr>
          <p:cNvPr id="10" name="2 CuadroTexto"/>
          <p:cNvSpPr txBox="1"/>
          <p:nvPr/>
        </p:nvSpPr>
        <p:spPr>
          <a:xfrm rot="1356983">
            <a:off x="275796" y="1443910"/>
            <a:ext cx="16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 smtClean="0">
                <a:solidFill>
                  <a:schemeClr val="bg1"/>
                </a:solidFill>
              </a:rPr>
              <a:t>Transmisión</a:t>
            </a:r>
            <a:endParaRPr lang="es-ES_tradnl" sz="2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9709" y="3795886"/>
            <a:ext cx="968037" cy="10611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1960" y="3908393"/>
            <a:ext cx="1047155" cy="10471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AutoShape 4" descr="Resultado de imagen para microondas tv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48" y="3711302"/>
            <a:ext cx="1318444" cy="1244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38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0351855.wmf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694195" y="267494"/>
            <a:ext cx="1408113" cy="172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36096" y="4155926"/>
            <a:ext cx="483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CC</a:t>
            </a:r>
            <a:endParaRPr lang="en-US" sz="20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2" y="652509"/>
            <a:ext cx="8762826" cy="438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195" y="2571750"/>
            <a:ext cx="1553711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F:\Presentación Canal de TV\Dibujo y fotos RR\V.- Iconos para presentaciones GV\all-Networks Products\20071127_Copper_G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5976" y="4355981"/>
            <a:ext cx="925512" cy="76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91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35434" y="51470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 ofrecemos?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Picture 2" descr="E:\0       Imagenes presentacion Subtel\SONY\XDCAM\PDWF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8" b="96016" l="4595" r="96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4" y="1532893"/>
            <a:ext cx="1425272" cy="9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E:\0       Imagenes presentacion Subtel\PANASONIC\PTZ\AW-HE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10" l="3514" r="951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76" y="4242990"/>
            <a:ext cx="973500" cy="6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       Imagenes presentacion Subtel\PANASONIC\Estudio\AK-HC380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8" b="100000" l="5676" r="91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728" y="2853103"/>
            <a:ext cx="1550231" cy="105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E:\0       Imagenes presentacion Subtel\GO PRO\HERO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70" b="75299" l="7838" r="510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197" y="4254050"/>
            <a:ext cx="1328100" cy="90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835" y="2856842"/>
            <a:ext cx="1397362" cy="108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7513" y="4392373"/>
            <a:ext cx="1076033" cy="6025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2" name="Picture 9" descr="http://www.pitbullaudio.com/media/catalog/product/cache/2/image/9df78eab33525d08d6e5fb8d27136e95/s/c/scsicomp16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19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2746" y="1957070"/>
            <a:ext cx="1186889" cy="73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http://www.ggvideo.com/pan/aghmx100_m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716" b="95946" l="594" r="974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78483" y="2497482"/>
            <a:ext cx="1027507" cy="60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67" b="90667" l="2667" r="96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972" y="3578302"/>
            <a:ext cx="830002" cy="83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E:\0       Imagenes presentacion Subtel\3G-4G\Aviwest\DMNG PRO110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594" b="97610" l="22973" r="510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34" y="4331630"/>
            <a:ext cx="936103" cy="63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7" y="843558"/>
            <a:ext cx="431479" cy="729338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/>
        </p:spPr>
      </p:pic>
      <p:pic>
        <p:nvPicPr>
          <p:cNvPr id="27" name="Picture 26"/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050" y="1572896"/>
            <a:ext cx="290771" cy="304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08" y="4164475"/>
            <a:ext cx="254759" cy="44355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/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85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58" y="3235562"/>
            <a:ext cx="599794" cy="4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552" y="3578302"/>
            <a:ext cx="832406" cy="81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10000" r="6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31" y="798401"/>
            <a:ext cx="1100096" cy="61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7537" y="866528"/>
            <a:ext cx="728377" cy="68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F:\Presentación Canal de TV\Dibujo y fotos RR\V.- Iconos para presentaciones GV\all-Broadcast Products\Servers &amp; Storage\20071127_StorageTek_L189.pn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 flipH="1">
            <a:off x="8462668" y="183567"/>
            <a:ext cx="340200" cy="76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F:\Presentación Canal de TV\Dibujo y fotos RR\7.- Otros equipos R&amp;C\Compix.jp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7271" y="1795068"/>
            <a:ext cx="750042" cy="572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8"/>
          <p:cNvPicPr>
            <a:picLocks noChangeArrowheads="1"/>
          </p:cNvPicPr>
          <p:nvPr/>
        </p:nvPicPr>
        <p:blipFill>
          <a:blip r:embed="rId3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5990" y="1295142"/>
            <a:ext cx="408986" cy="113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9725" y="4331362"/>
            <a:ext cx="521565" cy="6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0786" y="154534"/>
            <a:ext cx="734215" cy="716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5384" y="4331630"/>
            <a:ext cx="533855" cy="5338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990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5348" y="2428140"/>
            <a:ext cx="672162" cy="63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/>
          <p:cNvPicPr>
            <a:picLocks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184560" y="3406510"/>
            <a:ext cx="774919" cy="7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7"/>
          <p:cNvPicPr>
            <a:picLocks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502555" y="4109097"/>
            <a:ext cx="616806" cy="14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 descr="F:\Presentación Canal de TV\Dibujo y fotos RR\4.- Grass Valley\elite TX.jpg"/>
          <p:cNvPicPr>
            <a:picLocks noChangeAspect="1" noChangeArrowheads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 rot="10587695" flipV="1">
            <a:off x="5768848" y="644549"/>
            <a:ext cx="819388" cy="102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" descr="F:\Presentación Canal de TV\Dibujo y fotos RR\V.- Iconos para presentaciones GV\all-Networks Products\20071127_Copper_G2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8333442" y="3134618"/>
            <a:ext cx="480104" cy="48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9"/>
          <p:cNvSpPr txBox="1"/>
          <p:nvPr/>
        </p:nvSpPr>
        <p:spPr>
          <a:xfrm>
            <a:off x="323528" y="987574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Equipos</a:t>
            </a:r>
            <a:endParaRPr lang="en-US" sz="20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" name="TextBox 10"/>
          <p:cNvSpPr txBox="1"/>
          <p:nvPr/>
        </p:nvSpPr>
        <p:spPr>
          <a:xfrm>
            <a:off x="6948264" y="987574"/>
            <a:ext cx="20521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Exteriores</a:t>
            </a:r>
            <a:endParaRPr lang="en-US" sz="20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Estudio</a:t>
            </a:r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Control</a:t>
            </a:r>
          </a:p>
          <a:p>
            <a:r>
              <a:rPr lang="en-US" sz="20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Post </a:t>
            </a:r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Producción</a:t>
            </a:r>
            <a:endParaRPr lang="en-US" sz="20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Automatización</a:t>
            </a:r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Transmisión</a:t>
            </a:r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3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35434" y="51470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 ofrecemos?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323528" y="987574"/>
            <a:ext cx="14109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Equipos</a:t>
            </a:r>
            <a:endParaRPr lang="en-US" sz="20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Ingeniería</a:t>
            </a:r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Instalación</a:t>
            </a:r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6" name="4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97801"/>
            <a:ext cx="2604864" cy="1953648"/>
          </a:xfrm>
          <a:prstGeom prst="rect">
            <a:avLst/>
          </a:prstGeom>
        </p:spPr>
      </p:pic>
      <p:pic>
        <p:nvPicPr>
          <p:cNvPr id="47" name="4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26890"/>
            <a:ext cx="2918412" cy="1953648"/>
          </a:xfrm>
          <a:prstGeom prst="rect">
            <a:avLst/>
          </a:prstGeom>
        </p:spPr>
      </p:pic>
      <p:pic>
        <p:nvPicPr>
          <p:cNvPr id="48" name="4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6" y="2962910"/>
            <a:ext cx="2918412" cy="195364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8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35434" y="51470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 ofrecemos?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323528" y="987574"/>
            <a:ext cx="22509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Equipos</a:t>
            </a:r>
            <a:endParaRPr lang="en-US" sz="20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Ingeniería</a:t>
            </a:r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Instalación</a:t>
            </a:r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Financiamiento</a:t>
            </a:r>
            <a:endParaRPr lang="en-US" sz="20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Marcas</a:t>
            </a:r>
            <a:r>
              <a:rPr lang="en-US" sz="2000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conocidas</a:t>
            </a:r>
            <a:endParaRPr lang="en-US" sz="20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6" name="Picture 2" descr="3W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38" y="817413"/>
            <a:ext cx="720080" cy="5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55142"/>
            <a:ext cx="873338" cy="625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ton Bau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9542"/>
            <a:ext cx="1049022" cy="75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ant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02" y="737558"/>
            <a:ext cx="857250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tem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52" y="909570"/>
            <a:ext cx="1020100" cy="29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tom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62" y="897667"/>
            <a:ext cx="921055" cy="30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utoscrip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638" y="1659251"/>
            <a:ext cx="1156749" cy="29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vitec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695" y="1555030"/>
            <a:ext cx="70333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viwes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926" y="1499876"/>
            <a:ext cx="857250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zd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024" y="1473791"/>
            <a:ext cx="1021287" cy="73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itt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50" y="1613988"/>
            <a:ext cx="630039" cy="45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Blackmagic Desig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900" y="1485634"/>
            <a:ext cx="1017977" cy="72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hyr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36" y="2279769"/>
            <a:ext cx="600001" cy="4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ineg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497" y="2285330"/>
            <a:ext cx="584479" cy="41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learcom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14" y="2351894"/>
            <a:ext cx="952498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ogent Technologie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01888"/>
            <a:ext cx="962024" cy="38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ompix Media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211710"/>
            <a:ext cx="857250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Coshi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75" y="2351894"/>
            <a:ext cx="795313" cy="2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Datavide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1" y="2663131"/>
            <a:ext cx="1144017" cy="81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Decimator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60" y="2912655"/>
            <a:ext cx="800100" cy="32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Dektec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26" y="2853140"/>
            <a:ext cx="670022" cy="4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Dexi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339" y="2966366"/>
            <a:ext cx="632757" cy="25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Elber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96685"/>
            <a:ext cx="609262" cy="4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Ericsson Television Inc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50" y="2896685"/>
            <a:ext cx="603925" cy="43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GreenStream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241" y="2908501"/>
            <a:ext cx="592775" cy="42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Ik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720" y="2901275"/>
            <a:ext cx="594943" cy="42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Jampro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901275"/>
            <a:ext cx="557751" cy="39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JVC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855" y="2805909"/>
            <a:ext cx="857250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Libec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883" y="2829267"/>
            <a:ext cx="848613" cy="60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Lite Panels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20" y="3657147"/>
            <a:ext cx="928688" cy="20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Manfrotto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28" y="3385940"/>
            <a:ext cx="1031821" cy="7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 descr="Matrox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0" y="3437440"/>
            <a:ext cx="931351" cy="66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 descr="Media5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337" y="3385940"/>
            <a:ext cx="1008112" cy="72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 descr="Newtek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71" y="3448493"/>
            <a:ext cx="857250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 descr="ONEtastic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73" y="3475717"/>
            <a:ext cx="757569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 descr="Panasonic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27" y="3397021"/>
            <a:ext cx="1016357" cy="7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 descr="PBI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80" y="3537740"/>
            <a:ext cx="584479" cy="41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 descr="Planar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044" y="3513332"/>
            <a:ext cx="648026" cy="4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80" descr="Prompter People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20" y="3956617"/>
            <a:ext cx="967333" cy="69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 descr="Ross Video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19" y="4074576"/>
            <a:ext cx="669801" cy="4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 descr="Sachtler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95" y="4116109"/>
            <a:ext cx="522239" cy="37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 descr="Sencore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36" y="4166956"/>
            <a:ext cx="926161" cy="23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 descr="Sennheiser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915" y="4007511"/>
            <a:ext cx="825304" cy="59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 descr="Shure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61784"/>
            <a:ext cx="705559" cy="28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Syes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42104"/>
            <a:ext cx="479089" cy="34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 descr="Tektronix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42" y="3996063"/>
            <a:ext cx="857250" cy="61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 descr="Teradek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311" y="4128374"/>
            <a:ext cx="700256" cy="31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 descr="Traffic Sim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19" y="3956617"/>
            <a:ext cx="888033" cy="63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 descr="Village Island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65" y="4682434"/>
            <a:ext cx="960041" cy="23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 descr="Vinten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98" y="4661498"/>
            <a:ext cx="638422" cy="2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 descr="Volicon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195" y="4506242"/>
            <a:ext cx="817378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735434" y="51470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Que ofrecemos?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TextBox 9"/>
          <p:cNvSpPr txBox="1"/>
          <p:nvPr/>
        </p:nvSpPr>
        <p:spPr>
          <a:xfrm>
            <a:off x="323528" y="987574"/>
            <a:ext cx="22509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Equipos</a:t>
            </a:r>
            <a:endParaRPr lang="en-US" sz="20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Ingeniería</a:t>
            </a:r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Instalación</a:t>
            </a:r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Financiamiento</a:t>
            </a:r>
            <a:endParaRPr lang="en-US" sz="20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20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Marcas</a:t>
            </a:r>
            <a:r>
              <a:rPr lang="en-US" sz="2000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conocidas</a:t>
            </a:r>
            <a:endParaRPr lang="en-US" sz="20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US" sz="2000" dirty="0" smtClean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6858" y="2926566"/>
            <a:ext cx="72250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35 </a:t>
            </a:r>
            <a:r>
              <a:rPr lang="en-US" sz="54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años</a:t>
            </a:r>
            <a:r>
              <a:rPr lang="en-US" sz="5400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54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</a:t>
            </a:r>
            <a:r>
              <a:rPr lang="en-US" sz="5400" dirty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el </a:t>
            </a:r>
            <a:r>
              <a:rPr lang="en-US" sz="5400" dirty="0" err="1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mercado</a:t>
            </a:r>
            <a:endParaRPr lang="en-US" sz="54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5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rowdapplau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65" y="987574"/>
            <a:ext cx="3096344" cy="207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1065" y="51470"/>
            <a:ext cx="3544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Muchas gracias </a:t>
            </a:r>
            <a:endParaRPr lang="es-CL" sz="3600" dirty="0">
              <a:solidFill>
                <a:srgbClr val="00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7824" y="329183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Ricardo Ríos O.</a:t>
            </a:r>
          </a:p>
          <a:p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Ing. Civil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Elect</a:t>
            </a:r>
            <a:r>
              <a:rPr lang="es-C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es-C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U.Chile</a:t>
            </a:r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</a:p>
          <a:p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Gerente General</a:t>
            </a:r>
          </a:p>
          <a:p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Ríos y Cía. </a:t>
            </a:r>
          </a:p>
          <a:p>
            <a:r>
              <a:rPr lang="es-C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Los Leones 1088 - Providencia</a:t>
            </a:r>
            <a:endParaRPr lang="es-C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6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51470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Algunas clasificaciones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470" y="1740167"/>
            <a:ext cx="834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Casual             Aficionado                 </a:t>
            </a:r>
            <a:r>
              <a:rPr lang="en-US" sz="2400" dirty="0" err="1" smtClean="0"/>
              <a:t>Profesional</a:t>
            </a:r>
            <a:r>
              <a:rPr lang="en-US" sz="2400" dirty="0" smtClean="0"/>
              <a:t>                  Broadcaster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878261"/>
            <a:ext cx="13276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Usuario</a:t>
            </a:r>
            <a:endParaRPr lang="en-US" sz="2800" dirty="0" smtClean="0">
              <a:solidFill>
                <a:srgbClr val="FFFF00"/>
              </a:solidFill>
            </a:endParaRPr>
          </a:p>
          <a:p>
            <a:endParaRPr lang="en-US" sz="2800" dirty="0"/>
          </a:p>
        </p:txBody>
      </p:sp>
      <p:pic>
        <p:nvPicPr>
          <p:cNvPr id="2050" name="Picture 2" descr="E:\0       Imagenes presentacion Subtel\CAMARA FOTO\CANON - PowerShot S12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46241"/>
            <a:ext cx="1905027" cy="129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0       Imagenes presentacion Subtel\CELULARES\Galaxy Pocke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94" b="100000" l="26216" r="689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51" y="2354684"/>
            <a:ext cx="2213334" cy="150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       Imagenes presentacion Subtel\JVC\ProHD\GY-HM650-600U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674" y="3338416"/>
            <a:ext cx="2009809" cy="136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Resultado de imagen para camara de tv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302807"/>
            <a:ext cx="25050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09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1462" y="51470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Algunas clasificaciones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470" y="1740167"/>
            <a:ext cx="834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Cine                                                                                                      </a:t>
            </a:r>
            <a:r>
              <a:rPr lang="en-US" sz="2400" dirty="0" err="1" smtClean="0"/>
              <a:t>Televisión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878261"/>
            <a:ext cx="7617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Uso</a:t>
            </a:r>
            <a:endParaRPr lang="en-US" sz="2800" dirty="0" smtClean="0">
              <a:solidFill>
                <a:srgbClr val="FFFF00"/>
              </a:solidFill>
            </a:endParaRPr>
          </a:p>
          <a:p>
            <a:endParaRPr lang="en-US" sz="2800" dirty="0"/>
          </a:p>
        </p:txBody>
      </p:sp>
      <p:pic>
        <p:nvPicPr>
          <p:cNvPr id="3074" name="Picture 2" descr="Resultado de imagen para camara de 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70" y="2321732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camara de t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45557"/>
            <a:ext cx="2667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1492" y="4515966"/>
            <a:ext cx="858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24p                                                                     60i  30p 2x  3x </a:t>
            </a:r>
            <a:endParaRPr lang="en-US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61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7784" y="7937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Algunas clasificaciones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470" y="1740167"/>
            <a:ext cx="834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Portátil</a:t>
            </a:r>
            <a:r>
              <a:rPr lang="en-US" sz="2400" dirty="0" smtClean="0"/>
              <a:t>                                   </a:t>
            </a:r>
            <a:r>
              <a:rPr lang="en-US" sz="2400" dirty="0" err="1" smtClean="0"/>
              <a:t>Robótica</a:t>
            </a:r>
            <a:r>
              <a:rPr lang="en-US" sz="2400" dirty="0" smtClean="0"/>
              <a:t>                                    De </a:t>
            </a:r>
            <a:r>
              <a:rPr lang="en-US" sz="2400" dirty="0" err="1" smtClean="0"/>
              <a:t>Estudio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878261"/>
            <a:ext cx="848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Tipo</a:t>
            </a:r>
            <a:endParaRPr lang="en-US" sz="2800" dirty="0" smtClean="0">
              <a:solidFill>
                <a:srgbClr val="FFFF00"/>
              </a:solidFill>
            </a:endParaRPr>
          </a:p>
          <a:p>
            <a:endParaRPr lang="en-US" sz="2800" dirty="0"/>
          </a:p>
        </p:txBody>
      </p:sp>
      <p:pic>
        <p:nvPicPr>
          <p:cNvPr id="4100" name="Picture 4" descr="Resultado de imagen para camara de tv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49" b="90811" l="5495" r="94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5" y="2384856"/>
            <a:ext cx="2600325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:\Presentación Canal de TV\Dibujo y fotos RR\V.- Iconos para presentaciones GV\all-Broadcast Products\Control-Room Automation\20071127_Robotic_Cameras_CameraMan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2292" y="2387027"/>
            <a:ext cx="1178089" cy="112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6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0" name="Picture 14" descr="Resultado de imagen para camara de t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19" y="2638949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8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359" y="3748847"/>
            <a:ext cx="1567272" cy="12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63099" y="3773974"/>
            <a:ext cx="1393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Wearable</a:t>
            </a:r>
            <a:endParaRPr lang="en-US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4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5438" y="51470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Algunas clasificaciones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2470" y="1740167"/>
            <a:ext cx="834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                                                                                           No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878261"/>
            <a:ext cx="17107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</a:rPr>
              <a:t>Grabación</a:t>
            </a:r>
            <a:endParaRPr lang="en-US" sz="2800" dirty="0" smtClean="0">
              <a:solidFill>
                <a:srgbClr val="FFFF00"/>
              </a:solidFill>
            </a:endParaRPr>
          </a:p>
          <a:p>
            <a:endParaRPr lang="en-US" sz="2800" dirty="0"/>
          </a:p>
        </p:txBody>
      </p:sp>
      <p:pic>
        <p:nvPicPr>
          <p:cNvPr id="4098" name="Picture 2" descr="E:\0       Imagenes presentacion Subtel\SONY\XDCAM\PDWF80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8" b="96016" l="4595" r="96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62" y="1970999"/>
            <a:ext cx="2850545" cy="19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5" descr="E:\0       Imagenes presentacion Subtel\PANASONIC\PTZ\AW-HE6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610" l="3514" r="951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975" y="3582588"/>
            <a:ext cx="1947001" cy="132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0       Imagenes presentacion Subtel\PANASONIC\Estudio\AK-HC380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8" b="100000" l="5676" r="91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70" y="2139702"/>
            <a:ext cx="3100464" cy="210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0       Imagenes presentacion Subtel\GO PRO\HERO4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70" b="75299" l="7838" r="510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978" y="3507854"/>
            <a:ext cx="2656200" cy="180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3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5438" y="51470"/>
            <a:ext cx="4544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sz="3600" dirty="0" smtClean="0">
                <a:solidFill>
                  <a:srgbClr val="00FF00"/>
                </a:solidFill>
              </a:rPr>
              <a:t>Algunas clasificaciones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763" y="1601535"/>
            <a:ext cx="834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 </a:t>
            </a:r>
            <a:r>
              <a:rPr lang="en-US" sz="2400" dirty="0" err="1" smtClean="0"/>
              <a:t>intercambiable</a:t>
            </a:r>
            <a:r>
              <a:rPr lang="en-US" sz="2400" dirty="0" smtClean="0"/>
              <a:t>                                                 </a:t>
            </a:r>
            <a:r>
              <a:rPr lang="en-US" sz="2400" dirty="0" err="1" smtClean="0"/>
              <a:t>Intercambiable</a:t>
            </a:r>
            <a:r>
              <a:rPr lang="en-US" sz="2400" dirty="0" smtClean="0"/>
              <a:t> 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878261"/>
            <a:ext cx="10422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Lente</a:t>
            </a:r>
          </a:p>
          <a:p>
            <a:endParaRPr lang="en-US" sz="2800" dirty="0"/>
          </a:p>
        </p:txBody>
      </p:sp>
      <p:sp>
        <p:nvSpPr>
          <p:cNvPr id="2" name="AutoShape 6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Resultado de imagen para camara de tv estudio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6" name="Picture 2" descr="E:\0       Imagenes presentacion Subtel\DSLR\CANON\EOS 5D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78" b="94821" l="13784" r="848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73638"/>
            <a:ext cx="2708455" cy="183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0       Imagenes presentacion Subtel\GRASS VALLEY\LDX 80 Serie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5" b="94821" l="2973" r="95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03" y="2212292"/>
            <a:ext cx="2599785" cy="17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0       Imagenes presentacion Subtel\PANASONIC\POVCAM\HX-A10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9" b="96813" l="17568" r="76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95391"/>
            <a:ext cx="234950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54262" y="2139702"/>
            <a:ext cx="2497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Zoom          </a:t>
            </a:r>
            <a:r>
              <a:rPr lang="en-US" sz="2400" dirty="0" err="1" smtClean="0"/>
              <a:t>Fijo</a:t>
            </a:r>
            <a:r>
              <a:rPr lang="en-US" sz="2400" dirty="0" smtClean="0"/>
              <a:t>       </a:t>
            </a:r>
            <a:endParaRPr lang="en-US" sz="2400" dirty="0"/>
          </a:p>
        </p:txBody>
      </p:sp>
      <p:pic>
        <p:nvPicPr>
          <p:cNvPr id="6150" name="Picture 6" descr="E:\0       Imagenes presentacion Subtel\PANASONIC\AVCHD\AG-AC130-AC160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81" b="93227" l="756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29" y="2715766"/>
            <a:ext cx="2575250" cy="174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63" y="0"/>
            <a:ext cx="2282889" cy="6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74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5366</TotalTime>
  <Words>880</Words>
  <Application>Microsoft Office PowerPoint</Application>
  <PresentationFormat>On-screen Show (16:9)</PresentationFormat>
  <Paragraphs>323</Paragraphs>
  <Slides>47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</dc:creator>
  <cp:lastModifiedBy>Ricardo Rios</cp:lastModifiedBy>
  <cp:revision>300</cp:revision>
  <cp:lastPrinted>2015-05-11T02:53:09Z</cp:lastPrinted>
  <dcterms:created xsi:type="dcterms:W3CDTF">2011-03-18T02:01:06Z</dcterms:created>
  <dcterms:modified xsi:type="dcterms:W3CDTF">2015-07-15T12:01:57Z</dcterms:modified>
</cp:coreProperties>
</file>