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93" r:id="rId1"/>
    <p:sldMasterId id="2147483774" r:id="rId2"/>
    <p:sldMasterId id="2147483805" r:id="rId3"/>
  </p:sldMasterIdLst>
  <p:notesMasterIdLst>
    <p:notesMasterId r:id="rId39"/>
  </p:notesMasterIdLst>
  <p:handoutMasterIdLst>
    <p:handoutMasterId r:id="rId40"/>
  </p:handoutMasterIdLst>
  <p:sldIdLst>
    <p:sldId id="405" r:id="rId4"/>
    <p:sldId id="403" r:id="rId5"/>
    <p:sldId id="404" r:id="rId6"/>
    <p:sldId id="269" r:id="rId7"/>
    <p:sldId id="273" r:id="rId8"/>
    <p:sldId id="274" r:id="rId9"/>
    <p:sldId id="416" r:id="rId10"/>
    <p:sldId id="315" r:id="rId11"/>
    <p:sldId id="335" r:id="rId12"/>
    <p:sldId id="413" r:id="rId13"/>
    <p:sldId id="417" r:id="rId14"/>
    <p:sldId id="409" r:id="rId15"/>
    <p:sldId id="407" r:id="rId16"/>
    <p:sldId id="406" r:id="rId17"/>
    <p:sldId id="408" r:id="rId18"/>
    <p:sldId id="415" r:id="rId19"/>
    <p:sldId id="317" r:id="rId20"/>
    <p:sldId id="318" r:id="rId21"/>
    <p:sldId id="319" r:id="rId22"/>
    <p:sldId id="320" r:id="rId23"/>
    <p:sldId id="418" r:id="rId24"/>
    <p:sldId id="386" r:id="rId25"/>
    <p:sldId id="384" r:id="rId26"/>
    <p:sldId id="419" r:id="rId27"/>
    <p:sldId id="289" r:id="rId28"/>
    <p:sldId id="292" r:id="rId29"/>
    <p:sldId id="293" r:id="rId30"/>
    <p:sldId id="295" r:id="rId31"/>
    <p:sldId id="296" r:id="rId32"/>
    <p:sldId id="299" r:id="rId33"/>
    <p:sldId id="301" r:id="rId34"/>
    <p:sldId id="303" r:id="rId35"/>
    <p:sldId id="410" r:id="rId36"/>
    <p:sldId id="411" r:id="rId37"/>
    <p:sldId id="412" r:id="rId38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04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63" autoAdjust="0"/>
    <p:restoredTop sz="94384" autoAdjust="0"/>
  </p:normalViewPr>
  <p:slideViewPr>
    <p:cSldViewPr>
      <p:cViewPr varScale="1">
        <p:scale>
          <a:sx n="70" d="100"/>
          <a:sy n="70" d="100"/>
        </p:scale>
        <p:origin x="744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8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C07C8B-87FD-4B0C-9AD6-52FE40C72311}" type="datetimeFigureOut">
              <a:rPr lang="es-CL" smtClean="0"/>
              <a:pPr/>
              <a:t>11-07-2015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F5CDC3-8064-4806-B27D-03B015A56747}" type="slidenum">
              <a:rPr lang="es-CL" smtClean="0"/>
              <a:pPr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501947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63C431-B290-490A-AF2A-8E19E946FE12}" type="datetimeFigureOut">
              <a:rPr lang="es-CL" smtClean="0"/>
              <a:pPr/>
              <a:t>11-07-2015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718169-ABC9-4C7E-B618-8B83CFC67347}" type="slidenum">
              <a:rPr lang="es-CL" smtClean="0"/>
              <a:pPr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03318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B1A566E-1E81-4CA8-AAAA-297500C4A9B8}" type="slidenum">
              <a:rPr lang="es-ES">
                <a:solidFill>
                  <a:prstClr val="black"/>
                </a:solidFill>
              </a:rPr>
              <a:pPr/>
              <a:t>4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s-CL" smtClean="0"/>
          </a:p>
        </p:txBody>
      </p:sp>
    </p:spTree>
    <p:extLst>
      <p:ext uri="{BB962C8B-B14F-4D97-AF65-F5344CB8AC3E}">
        <p14:creationId xmlns:p14="http://schemas.microsoft.com/office/powerpoint/2010/main" val="2899120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18169-ABC9-4C7E-B618-8B83CFC67347}" type="slidenum">
              <a:rPr lang="es-CL" smtClean="0"/>
              <a:pPr/>
              <a:t>17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92468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0C3FD5F-B604-41B4-A83D-BC9ECD1B93A7}" type="slidenum">
              <a:rPr lang="de-DE" altLang="es-CL"/>
              <a:pPr eaLnBrk="1" hangingPunct="1"/>
              <a:t>33</a:t>
            </a:fld>
            <a:endParaRPr lang="de-DE" altLang="es-CL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s-CL" smtClean="0"/>
          </a:p>
        </p:txBody>
      </p:sp>
    </p:spTree>
    <p:extLst>
      <p:ext uri="{BB962C8B-B14F-4D97-AF65-F5344CB8AC3E}">
        <p14:creationId xmlns:p14="http://schemas.microsoft.com/office/powerpoint/2010/main" val="1277388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CL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614D-8E19-4328-AE9D-BC077FBE124D}" type="datetimeFigureOut">
              <a:rPr lang="es-CL" smtClean="0"/>
              <a:t>11-07-2015</a:t>
            </a:fld>
            <a:endParaRPr lang="es-C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2F064-C2D3-43DE-84FD-7FBDD2956644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417558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CL" dirty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614D-8E19-4328-AE9D-BC077FBE124D}" type="datetimeFigureOut">
              <a:rPr lang="es-CL" smtClean="0"/>
              <a:t>11-07-2015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2F064-C2D3-43DE-84FD-7FBDD2956644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53196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1124746"/>
            <a:ext cx="2743200" cy="500141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124746"/>
            <a:ext cx="8026400" cy="500141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614D-8E19-4328-AE9D-BC077FBE124D}" type="datetimeFigureOut">
              <a:rPr lang="es-CL" smtClean="0"/>
              <a:t>11-07-2015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2F064-C2D3-43DE-84FD-7FBDD2956644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21066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62CF755F-8E39-4B44-87D7-F31F281B07A9}" type="datetime1">
              <a:rPr lang="en-US" smtClean="0">
                <a:solidFill>
                  <a:prstClr val="black"/>
                </a:solidFill>
                <a:ea typeface="ヒラギノ角ゴ Pro W3" charset="-128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7/11/2015</a:t>
            </a:fld>
            <a:endParaRPr lang="en-US">
              <a:solidFill>
                <a:prstClr val="black"/>
              </a:solidFill>
              <a:ea typeface="ヒラギノ角ゴ Pro W3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F49DD-71ED-4653-84CF-3B0F7D7D5E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4C8B0-0FD2-4863-B9A3-797C954E7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0BF85793-330C-43A1-9CB2-5AEFD19F3158}" type="datetime1">
              <a:rPr lang="en-US" smtClean="0">
                <a:solidFill>
                  <a:prstClr val="black"/>
                </a:solidFill>
                <a:ea typeface="ヒラギノ角ゴ Pro W3" charset="-128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7/11/2015</a:t>
            </a:fld>
            <a:endParaRPr lang="en-US">
              <a:solidFill>
                <a:prstClr val="black"/>
              </a:solidFill>
              <a:ea typeface="ヒラギノ角ゴ Pro W3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ECE2D-585A-4136-8EC4-CE85653C13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7C225A39-77CB-447F-B167-885DE5588B73}" type="datetime1">
              <a:rPr lang="en-US" smtClean="0">
                <a:solidFill>
                  <a:prstClr val="black"/>
                </a:solidFill>
                <a:ea typeface="ヒラギノ角ゴ Pro W3" charset="-128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7/11/2015</a:t>
            </a:fld>
            <a:endParaRPr lang="en-US">
              <a:solidFill>
                <a:prstClr val="black"/>
              </a:solidFill>
              <a:ea typeface="ヒラギノ角ゴ Pro W3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76F8B-9BAF-4AA5-AF36-89FDECAB7F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>
            <a:normAutofit/>
          </a:bodyPr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>
            <a:normAutofit/>
          </a:bodyPr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BA4A4988-D08A-4131-A566-08339D88BB31}" type="datetime1">
              <a:rPr lang="en-US" smtClean="0">
                <a:solidFill>
                  <a:prstClr val="black"/>
                </a:solidFill>
                <a:ea typeface="ヒラギノ角ゴ Pro W3" charset="-128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7/11/2015</a:t>
            </a:fld>
            <a:endParaRPr lang="en-US">
              <a:solidFill>
                <a:prstClr val="black"/>
              </a:solidFill>
              <a:ea typeface="ヒラギノ角ゴ Pro W3" charset="-128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324CA-CFD5-4808-A340-1F2E3884F9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AC6AD-3F44-4244-8BC5-88A2A86B03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EB330-CAAF-48BD-B234-5B35F22F36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D8822-55FA-4768-A83B-3CF19EDA69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614D-8E19-4328-AE9D-BC077FBE124D}" type="datetimeFigureOut">
              <a:rPr lang="es-CL" smtClean="0"/>
              <a:t>11-07-2015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2F064-C2D3-43DE-84FD-7FBDD2956644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6170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F473D-109C-479C-A450-A14E21E64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F8EA3-0A63-499D-A5F4-0982C5BA20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26400" y="274641"/>
            <a:ext cx="27432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7213600" cy="5851525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DCD3D-C134-40EC-ACCD-D02363D7F5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CL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614D-8E19-4328-AE9D-BC077FBE124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11-07-2015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2F064-C2D3-43DE-84FD-7FBDD2956644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117299"/>
            <a:ext cx="1967541" cy="740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070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614D-8E19-4328-AE9D-BC077FBE124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11-07-2015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2F064-C2D3-43DE-84FD-7FBDD2956644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588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614D-8E19-4328-AE9D-BC077FBE124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11-07-2015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2F064-C2D3-43DE-84FD-7FBDD2956644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703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614D-8E19-4328-AE9D-BC077FBE124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11-07-2015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2F064-C2D3-43DE-84FD-7FBDD2956644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40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CL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614D-8E19-4328-AE9D-BC077FBE124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11-07-2015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2F064-C2D3-43DE-84FD-7FBDD2956644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288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CL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614D-8E19-4328-AE9D-BC077FBE124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11-07-2015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2F064-C2D3-43DE-84FD-7FBDD2956644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018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614D-8E19-4328-AE9D-BC077FBE124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11-07-2015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2F064-C2D3-43DE-84FD-7FBDD2956644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933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614D-8E19-4328-AE9D-BC077FBE124D}" type="datetimeFigureOut">
              <a:rPr lang="es-CL" smtClean="0"/>
              <a:t>11-07-2015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2F064-C2D3-43DE-84FD-7FBDD2956644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60180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23394" y="1124744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1124745"/>
            <a:ext cx="6815667" cy="5001419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2" y="2276873"/>
            <a:ext cx="4011084" cy="384929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614D-8E19-4328-AE9D-BC077FBE124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11-07-2015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2F064-C2D3-43DE-84FD-7FBDD2956644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092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1124745"/>
            <a:ext cx="7315200" cy="3602831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614D-8E19-4328-AE9D-BC077FBE124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11-07-2015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2F064-C2D3-43DE-84FD-7FBDD2956644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094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CL" dirty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614D-8E19-4328-AE9D-BC077FBE124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11-07-2015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2F064-C2D3-43DE-84FD-7FBDD2956644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308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1124745"/>
            <a:ext cx="2743200" cy="500141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124745"/>
            <a:ext cx="8026400" cy="500141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614D-8E19-4328-AE9D-BC077FBE124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11-07-2015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2F064-C2D3-43DE-84FD-7FBDD2956644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22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614D-8E19-4328-AE9D-BC077FBE124D}" type="datetimeFigureOut">
              <a:rPr lang="es-CL" smtClean="0"/>
              <a:t>11-07-2015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2F064-C2D3-43DE-84FD-7FBDD2956644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83907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CL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614D-8E19-4328-AE9D-BC077FBE124D}" type="datetimeFigureOut">
              <a:rPr lang="es-CL" smtClean="0"/>
              <a:t>11-07-2015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2F064-C2D3-43DE-84FD-7FBDD2956644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12286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CL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614D-8E19-4328-AE9D-BC077FBE124D}" type="datetimeFigureOut">
              <a:rPr lang="es-CL" smtClean="0"/>
              <a:t>11-07-2015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2F064-C2D3-43DE-84FD-7FBDD2956644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5597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614D-8E19-4328-AE9D-BC077FBE124D}" type="datetimeFigureOut">
              <a:rPr lang="es-CL" smtClean="0"/>
              <a:t>11-07-2015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2F064-C2D3-43DE-84FD-7FBDD2956644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25195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23395" y="1124745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1124746"/>
            <a:ext cx="6815667" cy="50014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2276874"/>
            <a:ext cx="4011084" cy="38492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614D-8E19-4328-AE9D-BC077FBE124D}" type="datetimeFigureOut">
              <a:rPr lang="es-CL" smtClean="0"/>
              <a:t>11-07-2015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2F064-C2D3-43DE-84FD-7FBDD2956644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11503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1124746"/>
            <a:ext cx="7315200" cy="360283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614D-8E19-4328-AE9D-BC077FBE124D}" type="datetimeFigureOut">
              <a:rPr lang="es-CL" smtClean="0"/>
              <a:t>11-07-2015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2F064-C2D3-43DE-84FD-7FBDD2956644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13138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126165"/>
            <a:ext cx="1871531" cy="731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800"/>
          </a:p>
        </p:txBody>
      </p:sp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125760"/>
            <a:ext cx="9134805" cy="782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 smtClean="0"/>
              <a:t>Haga clic para modificar el estilo de</a:t>
            </a:r>
            <a:endParaRPr lang="es-CL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CL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7614D-8E19-4328-AE9D-BC077FBE124D}" type="datetimeFigureOut">
              <a:rPr lang="es-CL" smtClean="0"/>
              <a:t>11-07-2015</a:t>
            </a:fld>
            <a:endParaRPr lang="es-C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2F064-C2D3-43DE-84FD-7FBDD2956644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4471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203202" y="152400"/>
            <a:ext cx="1088601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03202" y="1477963"/>
            <a:ext cx="10902951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00" y="6527803"/>
            <a:ext cx="3860800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675">
                <a:solidFill>
                  <a:srgbClr val="898989"/>
                </a:solidFill>
                <a:latin typeface="Verdana" charset="0"/>
                <a:ea typeface="ヒラギノ角ゴ Pro W3" charset="0"/>
                <a:cs typeface="Verdana" charset="0"/>
              </a:defRPr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4417" y="6527803"/>
            <a:ext cx="2844800" cy="1936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750">
                <a:solidFill>
                  <a:srgbClr val="898989"/>
                </a:solidFill>
                <a:latin typeface="Verdana" pitchFamily="34" charset="0"/>
              </a:defRPr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817BEB3F-3DDA-4BB3-AB61-30DFED1C00E5}" type="slidenum">
              <a:rPr lang="en-US" smtClean="0">
                <a:ea typeface="ヒラギノ角ゴ Pro W3" charset="-128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ヒラギノ角ゴ Pro W3" charset="-128"/>
            </a:endParaRPr>
          </a:p>
        </p:txBody>
      </p:sp>
      <p:sp>
        <p:nvSpPr>
          <p:cNvPr id="2054" name="Rectangle 6"/>
          <p:cNvSpPr>
            <a:spLocks noChangeArrowheads="1"/>
          </p:cNvSpPr>
          <p:nvPr userDrawn="1"/>
        </p:nvSpPr>
        <p:spPr bwMode="auto">
          <a:xfrm>
            <a:off x="11218335" y="-6350"/>
            <a:ext cx="378884" cy="866775"/>
          </a:xfrm>
          <a:prstGeom prst="rect">
            <a:avLst/>
          </a:prstGeom>
          <a:solidFill>
            <a:srgbClr val="006CB7"/>
          </a:solidFill>
          <a:ln w="9525">
            <a:noFill/>
            <a:miter lim="800000"/>
            <a:headEnd/>
            <a:tailEnd/>
          </a:ln>
          <a:effectLst>
            <a:outerShdw dist="38100" dir="2700000" algn="br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1350">
              <a:solidFill>
                <a:srgbClr val="FFFFFF"/>
              </a:solidFill>
              <a:ea typeface="ヒラギノ角ゴ Pro W3" charset="-128"/>
            </a:endParaRPr>
          </a:p>
        </p:txBody>
      </p:sp>
      <p:sp>
        <p:nvSpPr>
          <p:cNvPr id="2055" name="Rectangle 7"/>
          <p:cNvSpPr>
            <a:spLocks noChangeArrowheads="1"/>
          </p:cNvSpPr>
          <p:nvPr userDrawn="1"/>
        </p:nvSpPr>
        <p:spPr bwMode="auto">
          <a:xfrm>
            <a:off x="11597219" y="3"/>
            <a:ext cx="463549" cy="860425"/>
          </a:xfrm>
          <a:prstGeom prst="rect">
            <a:avLst/>
          </a:prstGeom>
          <a:solidFill>
            <a:srgbClr val="EF4144"/>
          </a:solidFill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1350">
              <a:solidFill>
                <a:srgbClr val="FFFFFF"/>
              </a:solidFill>
              <a:ea typeface="ヒラギノ角ゴ Pro W3" charset="-128"/>
            </a:endParaRPr>
          </a:p>
        </p:txBody>
      </p:sp>
      <p:sp>
        <p:nvSpPr>
          <p:cNvPr id="2056" name="Rectangle 9"/>
          <p:cNvSpPr>
            <a:spLocks noChangeArrowheads="1"/>
          </p:cNvSpPr>
          <p:nvPr userDrawn="1"/>
        </p:nvSpPr>
        <p:spPr bwMode="auto">
          <a:xfrm>
            <a:off x="11218335" y="6400800"/>
            <a:ext cx="378884" cy="457200"/>
          </a:xfrm>
          <a:prstGeom prst="rect">
            <a:avLst/>
          </a:prstGeom>
          <a:solidFill>
            <a:srgbClr val="006CB7"/>
          </a:solidFill>
          <a:ln w="9525">
            <a:noFill/>
            <a:miter lim="800000"/>
            <a:headEnd/>
            <a:tailEnd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1350">
              <a:solidFill>
                <a:srgbClr val="FFFFFF"/>
              </a:solidFill>
              <a:ea typeface="ヒラギノ角ゴ Pro W3" charset="-128"/>
            </a:endParaRPr>
          </a:p>
        </p:txBody>
      </p:sp>
      <p:sp>
        <p:nvSpPr>
          <p:cNvPr id="2057" name="Rectangle 10"/>
          <p:cNvSpPr>
            <a:spLocks noChangeArrowheads="1"/>
          </p:cNvSpPr>
          <p:nvPr userDrawn="1"/>
        </p:nvSpPr>
        <p:spPr bwMode="auto">
          <a:xfrm>
            <a:off x="11597219" y="6400800"/>
            <a:ext cx="463549" cy="457200"/>
          </a:xfrm>
          <a:prstGeom prst="rect">
            <a:avLst/>
          </a:prstGeom>
          <a:solidFill>
            <a:srgbClr val="EF4144"/>
          </a:solidFill>
          <a:ln w="9525">
            <a:noFill/>
            <a:miter lim="800000"/>
            <a:headEnd/>
            <a:tailEnd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1350">
              <a:solidFill>
                <a:srgbClr val="FFFFFF"/>
              </a:solidFill>
              <a:ea typeface="ヒラギノ角ゴ Pro W3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hf hdr="0" ftr="0" dt="0"/>
  <p:txStyles>
    <p:titleStyle>
      <a:lvl1pPr algn="l" defTabSz="342900" rtl="0" eaLnBrk="0" fontAlgn="base" hangingPunct="0">
        <a:spcBef>
          <a:spcPct val="0"/>
        </a:spcBef>
        <a:spcAft>
          <a:spcPct val="0"/>
        </a:spcAft>
        <a:defRPr sz="1800" kern="1200">
          <a:solidFill>
            <a:srgbClr val="006CB7"/>
          </a:solidFill>
          <a:latin typeface="Verdana"/>
          <a:ea typeface="ヒラギノ角ゴ Pro W3" charset="-128"/>
          <a:cs typeface="Verdana"/>
        </a:defRPr>
      </a:lvl1pPr>
      <a:lvl2pPr algn="l" defTabSz="342900" rtl="0" eaLnBrk="0" fontAlgn="base" hangingPunct="0">
        <a:spcBef>
          <a:spcPct val="0"/>
        </a:spcBef>
        <a:spcAft>
          <a:spcPct val="0"/>
        </a:spcAft>
        <a:defRPr sz="18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2pPr>
      <a:lvl3pPr algn="l" defTabSz="342900" rtl="0" eaLnBrk="0" fontAlgn="base" hangingPunct="0">
        <a:spcBef>
          <a:spcPct val="0"/>
        </a:spcBef>
        <a:spcAft>
          <a:spcPct val="0"/>
        </a:spcAft>
        <a:defRPr sz="18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3pPr>
      <a:lvl4pPr algn="l" defTabSz="342900" rtl="0" eaLnBrk="0" fontAlgn="base" hangingPunct="0">
        <a:spcBef>
          <a:spcPct val="0"/>
        </a:spcBef>
        <a:spcAft>
          <a:spcPct val="0"/>
        </a:spcAft>
        <a:defRPr sz="18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4pPr>
      <a:lvl5pPr algn="l" defTabSz="342900" rtl="0" eaLnBrk="0" fontAlgn="base" hangingPunct="0">
        <a:spcBef>
          <a:spcPct val="0"/>
        </a:spcBef>
        <a:spcAft>
          <a:spcPct val="0"/>
        </a:spcAft>
        <a:defRPr sz="18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5pPr>
      <a:lvl6pPr marL="342900" algn="l" defTabSz="342900" rtl="0" fontAlgn="base">
        <a:spcBef>
          <a:spcPct val="0"/>
        </a:spcBef>
        <a:spcAft>
          <a:spcPct val="0"/>
        </a:spcAft>
        <a:defRPr sz="1800">
          <a:solidFill>
            <a:srgbClr val="006CB7"/>
          </a:solidFill>
          <a:latin typeface="Verdana" charset="0"/>
          <a:ea typeface="ヒラギノ角ゴ Pro W3" charset="-128"/>
        </a:defRPr>
      </a:lvl6pPr>
      <a:lvl7pPr marL="685800" algn="l" defTabSz="342900" rtl="0" fontAlgn="base">
        <a:spcBef>
          <a:spcPct val="0"/>
        </a:spcBef>
        <a:spcAft>
          <a:spcPct val="0"/>
        </a:spcAft>
        <a:defRPr sz="1800">
          <a:solidFill>
            <a:srgbClr val="006CB7"/>
          </a:solidFill>
          <a:latin typeface="Verdana" charset="0"/>
          <a:ea typeface="ヒラギノ角ゴ Pro W3" charset="-128"/>
        </a:defRPr>
      </a:lvl7pPr>
      <a:lvl8pPr marL="1028700" algn="l" defTabSz="342900" rtl="0" fontAlgn="base">
        <a:spcBef>
          <a:spcPct val="0"/>
        </a:spcBef>
        <a:spcAft>
          <a:spcPct val="0"/>
        </a:spcAft>
        <a:defRPr sz="1800">
          <a:solidFill>
            <a:srgbClr val="006CB7"/>
          </a:solidFill>
          <a:latin typeface="Verdana" charset="0"/>
          <a:ea typeface="ヒラギノ角ゴ Pro W3" charset="-128"/>
        </a:defRPr>
      </a:lvl8pPr>
      <a:lvl9pPr marL="1371600" algn="l" defTabSz="342900" rtl="0" fontAlgn="base">
        <a:spcBef>
          <a:spcPct val="0"/>
        </a:spcBef>
        <a:spcAft>
          <a:spcPct val="0"/>
        </a:spcAft>
        <a:defRPr sz="1800">
          <a:solidFill>
            <a:srgbClr val="006CB7"/>
          </a:solidFill>
          <a:latin typeface="Verdana" charset="0"/>
          <a:ea typeface="ヒラギノ角ゴ Pro W3" charset="-128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500" kern="1200">
          <a:solidFill>
            <a:srgbClr val="595959"/>
          </a:solidFill>
          <a:latin typeface="+mn-lt"/>
          <a:ea typeface="ヒラギノ角ゴ Pro W3" charset="-128"/>
          <a:cs typeface="ヒラギノ角ゴ Pro W3" charset="-128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200"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050"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050"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126165"/>
            <a:ext cx="1871531" cy="731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>
              <a:solidFill>
                <a:prstClr val="white"/>
              </a:solidFill>
            </a:endParaRPr>
          </a:p>
        </p:txBody>
      </p:sp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125760"/>
            <a:ext cx="9134805" cy="782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 smtClean="0"/>
              <a:t>Haga clic para modificar el estilo de</a:t>
            </a:r>
            <a:endParaRPr lang="es-CL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CL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7614D-8E19-4328-AE9D-BC077FBE124D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11-07-2015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2F064-C2D3-43DE-84FD-7FBDD2956644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805" y="6243740"/>
            <a:ext cx="1567921" cy="39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744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iming>
    <p:tnLst>
      <p:par>
        <p:cTn id="1" dur="indefinite" restart="never" nodeType="tmRoot"/>
      </p:par>
    </p:tnLst>
  </p:timing>
  <p:txStyles>
    <p:titleStyle>
      <a:lvl1pPr algn="l" defTabSz="1219170" rtl="0" eaLnBrk="1" latinLnBrk="0" hangingPunct="1">
        <a:spcBef>
          <a:spcPct val="0"/>
        </a:spcBef>
        <a:buNone/>
        <a:defRPr sz="48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mailto:gosorio@vgl.cl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6.png"/><Relationship Id="rId14" Type="http://schemas.openxmlformats.org/officeDocument/2006/relationships/oleObject" Target="../embeddings/oleObject6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0" y="4653135"/>
            <a:ext cx="12192000" cy="1080121"/>
          </a:xfrm>
        </p:spPr>
        <p:txBody>
          <a:bodyPr/>
          <a:lstStyle/>
          <a:p>
            <a:pPr algn="ctr"/>
            <a:r>
              <a:rPr lang="es-CL" sz="3200" b="1" dirty="0">
                <a:solidFill>
                  <a:schemeClr val="tx1"/>
                </a:solidFill>
                <a:latin typeface="Arial"/>
                <a:cs typeface="Arial"/>
              </a:rPr>
              <a:t>Tecnologías y Equipamientos de Transmisión TV Digital</a:t>
            </a:r>
            <a:endParaRPr lang="es-CL" sz="32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583499" y="5445224"/>
            <a:ext cx="8534400" cy="360040"/>
          </a:xfrm>
        </p:spPr>
        <p:txBody>
          <a:bodyPr>
            <a:noAutofit/>
          </a:bodyPr>
          <a:lstStyle/>
          <a:p>
            <a:r>
              <a:rPr lang="es-CL" sz="2400" dirty="0" smtClean="0">
                <a:solidFill>
                  <a:schemeClr val="tx1"/>
                </a:solidFill>
                <a:latin typeface="Arial"/>
                <a:cs typeface="Arial"/>
              </a:rPr>
              <a:t>Julio 2014</a:t>
            </a:r>
            <a:endParaRPr lang="es-CL" sz="240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974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Comparación de topologías </a:t>
            </a:r>
            <a:br>
              <a:rPr lang="es-CL" dirty="0" smtClean="0"/>
            </a:br>
            <a:r>
              <a:rPr lang="es-CL" dirty="0" smtClean="0"/>
              <a:t>de </a:t>
            </a:r>
            <a:r>
              <a:rPr lang="es-CL" dirty="0" err="1" smtClean="0"/>
              <a:t>headends</a:t>
            </a:r>
            <a:endParaRPr lang="es-C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3432" y="1340768"/>
            <a:ext cx="9443575" cy="540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68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28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Transmisores UHF</a:t>
            </a:r>
            <a:endParaRPr lang="es-CL" sz="28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sz="2800" dirty="0" smtClean="0"/>
              <a:t>Sistemas de Transmisión de Televisión Digital Terrestre</a:t>
            </a:r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114844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Transmisores TVD</a:t>
            </a:r>
            <a:endParaRPr lang="es-CL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7175" y="1340768"/>
            <a:ext cx="8568423" cy="527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67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544" y="3602757"/>
            <a:ext cx="6758880" cy="301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s-CL" dirty="0" smtClean="0"/>
              <a:t>TMU9</a:t>
            </a:r>
            <a:r>
              <a:rPr lang="en-US" altLang="es-CL" sz="2800" dirty="0"/>
              <a:t/>
            </a:r>
            <a:br>
              <a:rPr lang="en-US" altLang="es-CL" sz="2800" dirty="0"/>
            </a:br>
            <a:r>
              <a:rPr lang="en-US" altLang="es-CL" sz="2400" dirty="0" err="1" smtClean="0"/>
              <a:t>Transmisor</a:t>
            </a:r>
            <a:r>
              <a:rPr lang="en-US" altLang="es-CL" sz="2400" dirty="0" smtClean="0"/>
              <a:t> de </a:t>
            </a:r>
            <a:r>
              <a:rPr lang="en-US" altLang="es-CL" sz="2400" dirty="0" err="1" smtClean="0"/>
              <a:t>Potencia</a:t>
            </a:r>
            <a:r>
              <a:rPr lang="en-US" altLang="es-CL" sz="2400" dirty="0" smtClean="0"/>
              <a:t> Media, </a:t>
            </a:r>
            <a:r>
              <a:rPr lang="en-US" altLang="es-CL" sz="2400" dirty="0" err="1" smtClean="0"/>
              <a:t>enfriado</a:t>
            </a:r>
            <a:r>
              <a:rPr lang="en-US" altLang="es-CL" sz="2400" dirty="0" smtClean="0"/>
              <a:t> </a:t>
            </a:r>
            <a:r>
              <a:rPr lang="en-US" altLang="es-CL" sz="2400" dirty="0" err="1" smtClean="0"/>
              <a:t>por</a:t>
            </a:r>
            <a:r>
              <a:rPr lang="en-US" altLang="es-CL" sz="2400" dirty="0" smtClean="0"/>
              <a:t> </a:t>
            </a:r>
            <a:r>
              <a:rPr lang="en-US" altLang="es-CL" sz="2400" dirty="0" err="1" smtClean="0"/>
              <a:t>Aire</a:t>
            </a:r>
            <a:endParaRPr lang="en-US" altLang="es-CL" sz="24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98007" y="1419944"/>
            <a:ext cx="6048375" cy="2182812"/>
          </a:xfrm>
        </p:spPr>
        <p:txBody>
          <a:bodyPr rtlCol="0">
            <a:normAutofit lnSpcReduction="10000"/>
          </a:bodyPr>
          <a:lstStyle/>
          <a:p>
            <a:pPr>
              <a:defRPr/>
            </a:pPr>
            <a:r>
              <a:rPr lang="es-CL" sz="1600" dirty="0"/>
              <a:t>Familia de transmisores UHF enfriado por aire</a:t>
            </a:r>
          </a:p>
          <a:p>
            <a:pPr>
              <a:defRPr/>
            </a:pPr>
            <a:r>
              <a:rPr lang="es-CL" sz="1600" dirty="0"/>
              <a:t>Disponible próximo nivel de eficiencia (Doherty </a:t>
            </a:r>
            <a:r>
              <a:rPr lang="es-CL" sz="1600" dirty="0" err="1"/>
              <a:t>technology</a:t>
            </a:r>
            <a:r>
              <a:rPr lang="es-CL" sz="1600" dirty="0"/>
              <a:t>)</a:t>
            </a:r>
          </a:p>
          <a:p>
            <a:pPr>
              <a:defRPr/>
            </a:pPr>
            <a:r>
              <a:rPr lang="es-CL" sz="1600" dirty="0"/>
              <a:t>Alimentación IP TS para reducir costos de infraestructura</a:t>
            </a:r>
          </a:p>
          <a:p>
            <a:pPr>
              <a:defRPr/>
            </a:pPr>
            <a:r>
              <a:rPr lang="es-CL" sz="1600" dirty="0" err="1" smtClean="0"/>
              <a:t>MultiTx</a:t>
            </a:r>
            <a:r>
              <a:rPr lang="es-CL" sz="1600" dirty="0" smtClean="0"/>
              <a:t> único con </a:t>
            </a:r>
            <a:r>
              <a:rPr lang="es-CL" sz="1600" dirty="0" err="1" smtClean="0"/>
              <a:t>multiples</a:t>
            </a:r>
            <a:r>
              <a:rPr lang="es-CL" sz="1600" dirty="0" smtClean="0"/>
              <a:t> transmisores </a:t>
            </a:r>
            <a:r>
              <a:rPr lang="es-CL" sz="1600" dirty="0" smtClean="0"/>
              <a:t>en </a:t>
            </a:r>
            <a:r>
              <a:rPr lang="es-CL" sz="1600" dirty="0"/>
              <a:t>un </a:t>
            </a:r>
            <a:r>
              <a:rPr lang="es-CL" sz="1600" dirty="0" smtClean="0"/>
              <a:t>rack</a:t>
            </a:r>
            <a:endParaRPr lang="es-CL" sz="1600" dirty="0"/>
          </a:p>
          <a:p>
            <a:pPr>
              <a:defRPr/>
            </a:pPr>
            <a:r>
              <a:rPr lang="es-CL" sz="1600" dirty="0" err="1"/>
              <a:t>Coupler</a:t>
            </a:r>
            <a:r>
              <a:rPr lang="es-CL" sz="1600" dirty="0"/>
              <a:t> </a:t>
            </a:r>
            <a:r>
              <a:rPr lang="es-CL" sz="1600" dirty="0" err="1"/>
              <a:t>unit</a:t>
            </a:r>
            <a:r>
              <a:rPr lang="es-CL" sz="1600" dirty="0"/>
              <a:t> integra diferentes funcionalidades 6-in-1, lo que lo hace más compacto. </a:t>
            </a:r>
          </a:p>
          <a:p>
            <a:pPr>
              <a:defRPr/>
            </a:pPr>
            <a:r>
              <a:rPr lang="es-CL" sz="1600" dirty="0"/>
              <a:t>Fácil de configurar tanto en la puesta en marcha como al agregar módulos.</a:t>
            </a:r>
          </a:p>
          <a:p>
            <a:pPr>
              <a:defRPr/>
            </a:pPr>
            <a:endParaRPr lang="es-CL" sz="1600" dirty="0"/>
          </a:p>
        </p:txBody>
      </p:sp>
      <p:pic>
        <p:nvPicPr>
          <p:cNvPr id="1126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1419944"/>
            <a:ext cx="1954213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123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CL" altLang="es-CL" dirty="0" smtClean="0"/>
              <a:t>R&amp;S THU9</a:t>
            </a:r>
            <a:r>
              <a:rPr lang="es-CL" altLang="es-CL" sz="2800" dirty="0"/>
              <a:t/>
            </a:r>
            <a:br>
              <a:rPr lang="es-CL" altLang="es-CL" sz="2800" dirty="0"/>
            </a:br>
            <a:r>
              <a:rPr lang="en-US" altLang="es-CL" sz="2400" dirty="0" err="1" smtClean="0"/>
              <a:t>Transmisor</a:t>
            </a:r>
            <a:r>
              <a:rPr lang="en-US" altLang="es-CL" sz="2400" dirty="0" smtClean="0"/>
              <a:t> de Alta </a:t>
            </a:r>
            <a:r>
              <a:rPr lang="en-US" altLang="es-CL" sz="2400" dirty="0" err="1" smtClean="0"/>
              <a:t>Potencia</a:t>
            </a:r>
            <a:r>
              <a:rPr lang="en-US" altLang="es-CL" sz="2400" dirty="0" smtClean="0"/>
              <a:t>, </a:t>
            </a:r>
            <a:r>
              <a:rPr lang="en-US" altLang="es-CL" sz="2400" dirty="0" err="1" smtClean="0"/>
              <a:t>enfriado</a:t>
            </a:r>
            <a:r>
              <a:rPr lang="en-US" altLang="es-CL" sz="2400" dirty="0" smtClean="0"/>
              <a:t> </a:t>
            </a:r>
            <a:r>
              <a:rPr lang="en-US" altLang="es-CL" sz="2400" dirty="0" err="1" smtClean="0"/>
              <a:t>por</a:t>
            </a:r>
            <a:r>
              <a:rPr lang="en-US" altLang="es-CL" sz="2400" dirty="0" smtClean="0"/>
              <a:t> </a:t>
            </a:r>
            <a:r>
              <a:rPr lang="en-US" altLang="es-CL" sz="2400" dirty="0" err="1" smtClean="0"/>
              <a:t>líquido</a:t>
            </a:r>
            <a:endParaRPr lang="en-US" altLang="es-CL" sz="24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65103" y="1600200"/>
            <a:ext cx="5483225" cy="24765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s-CL" sz="1600" dirty="0"/>
              <a:t>Eficiencia Superior en el mercado gracias a diseño innovador del transmisor y al uso de la tecnología </a:t>
            </a:r>
            <a:r>
              <a:rPr lang="es-CL" sz="1600" dirty="0" err="1"/>
              <a:t>Doherty</a:t>
            </a:r>
            <a:endParaRPr lang="es-CL" sz="1600" dirty="0"/>
          </a:p>
          <a:p>
            <a:pPr>
              <a:defRPr/>
            </a:pPr>
            <a:r>
              <a:rPr lang="es-CL" sz="1600" dirty="0" smtClean="0"/>
              <a:t>Solución/Configuración </a:t>
            </a:r>
            <a:r>
              <a:rPr lang="es-CL" sz="1600" dirty="0"/>
              <a:t>del sistema flexible y escalable</a:t>
            </a:r>
          </a:p>
          <a:p>
            <a:pPr>
              <a:defRPr/>
            </a:pPr>
            <a:r>
              <a:rPr lang="es-CL" sz="1600" dirty="0" err="1" smtClean="0"/>
              <a:t>Multi</a:t>
            </a:r>
            <a:r>
              <a:rPr lang="es-CL" sz="1600" dirty="0" smtClean="0"/>
              <a:t> </a:t>
            </a:r>
            <a:r>
              <a:rPr lang="es-CL" sz="1600" dirty="0"/>
              <a:t>TX </a:t>
            </a:r>
            <a:r>
              <a:rPr lang="es-CL" sz="1600" dirty="0" smtClean="0"/>
              <a:t>único </a:t>
            </a:r>
            <a:r>
              <a:rPr lang="es-CL" sz="1600" dirty="0"/>
              <a:t>con </a:t>
            </a:r>
            <a:r>
              <a:rPr lang="es-CL" sz="1600" dirty="0" smtClean="0"/>
              <a:t>múltiples </a:t>
            </a:r>
            <a:r>
              <a:rPr lang="es-CL" sz="1600" dirty="0"/>
              <a:t>transmisores en un rack</a:t>
            </a:r>
          </a:p>
          <a:p>
            <a:pPr>
              <a:defRPr/>
            </a:pPr>
            <a:r>
              <a:rPr lang="es-CL" sz="1600" dirty="0" smtClean="0"/>
              <a:t>La </a:t>
            </a:r>
            <a:r>
              <a:rPr lang="es-CL" sz="1600" dirty="0"/>
              <a:t>más alta densidad de potencia por rack de transmisores</a:t>
            </a:r>
          </a:p>
          <a:p>
            <a:pPr>
              <a:defRPr/>
            </a:pPr>
            <a:r>
              <a:rPr lang="es-CL" sz="1600" dirty="0" smtClean="0"/>
              <a:t>Interfaz </a:t>
            </a:r>
            <a:r>
              <a:rPr lang="es-CL" sz="1600" dirty="0"/>
              <a:t>de operación amigable </a:t>
            </a:r>
          </a:p>
        </p:txBody>
      </p:sp>
      <p:pic>
        <p:nvPicPr>
          <p:cNvPr id="7172" name="Picture 5" descr="https://encrypted-tbn0.gstatic.com/images?q=tbn:ANd9GcTYX2ZlE02P95vDwdWTs0EaQxBWxYDfCOPRUXYzt0WJMpjZP3H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770" y="1560513"/>
            <a:ext cx="252095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961" y="3429000"/>
            <a:ext cx="6872100" cy="297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34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CL" altLang="es-CL" smtClean="0"/>
              <a:t>Tecnología</a:t>
            </a:r>
            <a:r>
              <a:rPr lang="en-US" altLang="es-CL" smtClean="0"/>
              <a:t> Doherty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188" y="4005263"/>
            <a:ext cx="375285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2 Marcador de contenido"/>
          <p:cNvSpPr>
            <a:spLocks noGrp="1"/>
          </p:cNvSpPr>
          <p:nvPr>
            <p:ph idx="1"/>
          </p:nvPr>
        </p:nvSpPr>
        <p:spPr>
          <a:xfrm>
            <a:off x="2063750" y="4005263"/>
            <a:ext cx="4103688" cy="2095500"/>
          </a:xfrm>
        </p:spPr>
        <p:txBody>
          <a:bodyPr/>
          <a:lstStyle/>
          <a:p>
            <a:pPr marL="0" indent="0" algn="just">
              <a:buNone/>
            </a:pPr>
            <a:r>
              <a:rPr lang="es-CL" altLang="es-CL" sz="1600" dirty="0"/>
              <a:t>Cuando un transmisor es configurado en modo </a:t>
            </a:r>
            <a:r>
              <a:rPr lang="es-CL" altLang="es-CL" sz="1600" dirty="0" err="1"/>
              <a:t>Doherty</a:t>
            </a:r>
            <a:r>
              <a:rPr lang="es-CL" altLang="es-CL" sz="1600" dirty="0"/>
              <a:t> la amplificación de la señal se divide en dos rutas, el amplificador principal trabaja amplificando solo la señal </a:t>
            </a:r>
            <a:r>
              <a:rPr lang="es-CL" altLang="es-CL" sz="1600" dirty="0" err="1"/>
              <a:t>Average</a:t>
            </a:r>
            <a:r>
              <a:rPr lang="es-CL" altLang="es-CL" sz="1600" dirty="0"/>
              <a:t>, por lo tanto no se necesitan reservas extras de energía cuando se genera una señal </a:t>
            </a:r>
            <a:r>
              <a:rPr lang="es-CL" altLang="es-CL" sz="1600" dirty="0" err="1"/>
              <a:t>Peak</a:t>
            </a:r>
            <a:r>
              <a:rPr lang="es-CL" altLang="es-CL" sz="1600" dirty="0"/>
              <a:t> que solo es puesto en operaciones cuando se detecta este tipo de señales.</a:t>
            </a:r>
          </a:p>
          <a:p>
            <a:pPr marL="0" indent="0">
              <a:buNone/>
            </a:pPr>
            <a:endParaRPr lang="es-CL" altLang="es-CL" sz="1600" dirty="0"/>
          </a:p>
        </p:txBody>
      </p:sp>
      <p:pic>
        <p:nvPicPr>
          <p:cNvPr id="1229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439863"/>
            <a:ext cx="794385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060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28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Antenas Transmisoras</a:t>
            </a:r>
            <a:endParaRPr lang="es-CL" sz="28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sz="2800" dirty="0" smtClean="0"/>
              <a:t>Sistemas de Transmisión de Televisión Digital Terrestre</a:t>
            </a:r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51951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Antenas para transmisión </a:t>
            </a:r>
            <a:br>
              <a:rPr lang="es-CL" dirty="0"/>
            </a:br>
            <a:r>
              <a:rPr lang="es-CL" dirty="0"/>
              <a:t>Tipo Pilón, Ranura o </a:t>
            </a:r>
            <a:r>
              <a:rPr lang="es-CL" dirty="0" smtClean="0"/>
              <a:t>Slot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997150"/>
          </a:xfrm>
        </p:spPr>
        <p:txBody>
          <a:bodyPr rtlCol="0">
            <a:noAutofit/>
          </a:bodyPr>
          <a:lstStyle/>
          <a:p>
            <a:pPr marL="580644" lvl="2" indent="-342900">
              <a:buClr>
                <a:srgbClr val="00B050"/>
              </a:buClr>
              <a:buSzPct val="80000"/>
              <a:buFont typeface="Wingdings" pitchFamily="2" charset="2"/>
              <a:buChar char="ü"/>
            </a:pP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Es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posible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seleccionar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el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tipo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diagrama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horizontal </a:t>
            </a:r>
          </a:p>
          <a:p>
            <a:pPr marL="580644" lvl="2" indent="-342900">
              <a:buClr>
                <a:srgbClr val="00B050"/>
              </a:buClr>
              <a:buSzPct val="80000"/>
              <a:buFont typeface="Wingdings" pitchFamily="2" charset="2"/>
              <a:buChar char="ü"/>
            </a:pP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Fácil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instalación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80644" lvl="2" indent="-342900">
              <a:buClr>
                <a:srgbClr val="00B050"/>
              </a:buClr>
              <a:buSzPct val="80000"/>
              <a:buFont typeface="Wingdings" pitchFamily="2" charset="2"/>
              <a:buChar char="ü"/>
            </a:pP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Posibles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polarizaciones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horizontal, circular o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elíptica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626364" lvl="1" indent="-342900">
              <a:buClr>
                <a:srgbClr val="FF0000"/>
              </a:buClr>
              <a:buFont typeface="Wingdings" pitchFamily="2" charset="2"/>
              <a:buChar char="q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La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antena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slot NO ES BANDA ANCHA (no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la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mejor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solución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para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combinar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</a:p>
          <a:p>
            <a:pPr marL="626364" lvl="1" indent="-342900">
              <a:buClr>
                <a:srgbClr val="FF0000"/>
              </a:buClr>
              <a:buFont typeface="Wingdings" pitchFamily="2" charset="2"/>
              <a:buChar char="q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Para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montajes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laterales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el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diagrama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horizontal se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descontrola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(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aparece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rizado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</a:p>
          <a:p>
            <a:pPr marL="626364" lvl="1" indent="-342900">
              <a:buClr>
                <a:srgbClr val="FF0000"/>
              </a:buClr>
              <a:buFont typeface="Wingdings" pitchFamily="2" charset="2"/>
              <a:buChar char="q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 reparable</a:t>
            </a:r>
          </a:p>
          <a:p>
            <a:pPr>
              <a:defRPr/>
            </a:pPr>
            <a:endParaRPr lang="es-ES_tradnl" sz="4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0961" y="1772816"/>
            <a:ext cx="1836513" cy="36997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0096" y="1550876"/>
            <a:ext cx="1575991" cy="41436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Antenas para transmisión </a:t>
            </a:r>
            <a:br>
              <a:rPr lang="es-CL" dirty="0"/>
            </a:br>
            <a:r>
              <a:rPr lang="es-CL" dirty="0"/>
              <a:t>Tipo Panel de </a:t>
            </a:r>
            <a:r>
              <a:rPr lang="es-CL" dirty="0" smtClean="0"/>
              <a:t>dipolos</a:t>
            </a:r>
            <a:endParaRPr lang="es-CL" dirty="0"/>
          </a:p>
        </p:txBody>
      </p:sp>
      <p:sp>
        <p:nvSpPr>
          <p:cNvPr id="84994" name="2 Marcador de contenido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580644" lvl="2" indent="-342900">
              <a:buClr>
                <a:srgbClr val="00B050"/>
              </a:buClr>
              <a:buSzPct val="80000"/>
              <a:buFont typeface="Wingdings" pitchFamily="2" charset="2"/>
              <a:buChar char="ü"/>
            </a:pP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posible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seleccionar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el patron de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radiación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horizontal.</a:t>
            </a:r>
          </a:p>
          <a:p>
            <a:pPr marL="580644" lvl="2" indent="-342900">
              <a:buClr>
                <a:srgbClr val="00B050"/>
              </a:buClr>
              <a:buSzPct val="80000"/>
              <a:buFont typeface="Wingdings" pitchFamily="2" charset="2"/>
              <a:buChar char="ü"/>
            </a:pP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Posibilidad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de: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polarización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horizontal, vertical, circular o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elíptica</a:t>
            </a:r>
            <a:endParaRPr lang="en-US" dirty="0">
              <a:solidFill>
                <a:schemeClr val="bg2">
                  <a:lumMod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80644" lvl="2" indent="-342900">
              <a:buClr>
                <a:srgbClr val="00B050"/>
              </a:buClr>
              <a:buSzPct val="80000"/>
              <a:buFont typeface="Wingdings" pitchFamily="2" charset="2"/>
              <a:buChar char="ü"/>
            </a:pP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Antena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banda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ancha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UHF.</a:t>
            </a:r>
          </a:p>
          <a:p>
            <a:pPr marL="580644" lvl="2" indent="-342900">
              <a:buClr>
                <a:srgbClr val="00B050"/>
              </a:buClr>
              <a:buSzPct val="80000"/>
              <a:buFont typeface="Wingdings" pitchFamily="2" charset="2"/>
              <a:buChar char="ü"/>
            </a:pP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Fácil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instalación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por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medio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del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ensamblaje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componentes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la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estructura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mecánica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tierra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580644" lvl="2" indent="-342900">
              <a:buClr>
                <a:srgbClr val="00B050"/>
              </a:buClr>
              <a:buSzPct val="80000"/>
              <a:buFont typeface="Wingdings" pitchFamily="2" charset="2"/>
              <a:buChar char="ü"/>
            </a:pP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posible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reemplazar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cualquier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antena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del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sistema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radiante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REPARABLE.</a:t>
            </a:r>
          </a:p>
          <a:p>
            <a:pPr marL="580644" lvl="2" indent="-342900">
              <a:buClr>
                <a:srgbClr val="00B050"/>
              </a:buClr>
              <a:buSzPct val="80000"/>
              <a:buFont typeface="Wingdings" pitchFamily="2" charset="2"/>
              <a:buChar char="ü"/>
            </a:pP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Customización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los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sistemas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diseño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a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medida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cada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caso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Optimización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 la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potencia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71840"/>
          <a:stretch>
            <a:fillRect/>
          </a:stretch>
        </p:blipFill>
        <p:spPr bwMode="auto">
          <a:xfrm>
            <a:off x="7464152" y="1600308"/>
            <a:ext cx="3010022" cy="441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9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49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49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49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49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49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Antenas para transmisión </a:t>
            </a:r>
            <a:br>
              <a:rPr lang="es-CL" dirty="0"/>
            </a:br>
            <a:r>
              <a:rPr lang="es-CL" dirty="0"/>
              <a:t>Tipo </a:t>
            </a:r>
            <a:r>
              <a:rPr lang="es-CL" dirty="0" err="1" smtClean="0"/>
              <a:t>Superturnstile</a:t>
            </a:r>
            <a:endParaRPr lang="es-CL" dirty="0"/>
          </a:p>
        </p:txBody>
      </p:sp>
      <p:pic>
        <p:nvPicPr>
          <p:cNvPr id="86021" name="Picture 6" descr="https://encrypted-tbn3.gstatic.com/images?q=tbn:ANd9GcRS4MnXPE8hOtMkpPf4L6IT4xBFbwrtb7TJ38bWgVv55ZnbUOUBd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9695" y="1502768"/>
            <a:ext cx="3452813" cy="2464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1502768"/>
            <a:ext cx="5384800" cy="4525963"/>
          </a:xfrm>
        </p:spPr>
        <p:txBody>
          <a:bodyPr>
            <a:normAutofit/>
          </a:bodyPr>
          <a:lstStyle/>
          <a:p>
            <a:pPr marL="580644" lvl="2" indent="-342900">
              <a:buClr>
                <a:srgbClr val="00B050"/>
              </a:buClr>
              <a:buSzPct val="80000"/>
              <a:buFont typeface="Wingdings" pitchFamily="2" charset="2"/>
              <a:buChar char="ü"/>
            </a:pP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Antena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banda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ancha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80644" lvl="2" indent="-342900">
              <a:buClr>
                <a:srgbClr val="00B050"/>
              </a:buClr>
              <a:buSzPct val="80000"/>
              <a:buFont typeface="Wingdings" pitchFamily="2" charset="2"/>
              <a:buChar char="ü"/>
            </a:pP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Fácil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instalación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626364" lvl="1" indent="-342900">
              <a:buClr>
                <a:srgbClr val="FF0000"/>
              </a:buClr>
              <a:buFont typeface="Wingdings" pitchFamily="2" charset="2"/>
              <a:buChar char="q"/>
            </a:pP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Sólo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pueden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proporcionar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polarización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horizontal</a:t>
            </a:r>
          </a:p>
          <a:p>
            <a:pPr marL="626364" lvl="1" indent="-342900">
              <a:buClr>
                <a:srgbClr val="FF0000"/>
              </a:buClr>
              <a:buFont typeface="Wingdings" pitchFamily="2" charset="2"/>
              <a:buChar char="q"/>
            </a:pP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Sólamente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pueden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proveer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diagrama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omnidireccional</a:t>
            </a:r>
            <a:endParaRPr lang="en-US" dirty="0">
              <a:solidFill>
                <a:schemeClr val="bg2">
                  <a:lumMod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626364" lvl="1" indent="-342900">
              <a:buClr>
                <a:srgbClr val="FF0000"/>
              </a:buClr>
              <a:buFont typeface="Wingdings" pitchFamily="2" charset="2"/>
              <a:buChar char="q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Para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montaje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lateral,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aprece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rizado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626364" lvl="1" indent="-342900">
              <a:buClr>
                <a:srgbClr val="FF0000"/>
              </a:buClr>
              <a:buFont typeface="Wingdings" pitchFamily="2" charset="2"/>
              <a:buChar char="q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 reparable</a:t>
            </a:r>
          </a:p>
          <a:p>
            <a:pPr>
              <a:defRPr/>
            </a:pPr>
            <a:endParaRPr lang="es-ES_tradnl" sz="4000" dirty="0"/>
          </a:p>
          <a:p>
            <a:endParaRPr lang="es-CL" sz="4000" dirty="0"/>
          </a:p>
        </p:txBody>
      </p:sp>
      <p:pic>
        <p:nvPicPr>
          <p:cNvPr id="11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8550860" y="2996952"/>
            <a:ext cx="2990476" cy="285714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s-ES" sz="3200" dirty="0"/>
              <a:t>   Agenda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14313" indent="-214313"/>
            <a:r>
              <a:rPr lang="es-ES" sz="2400" dirty="0"/>
              <a:t>Quienes somos VGL</a:t>
            </a:r>
          </a:p>
          <a:p>
            <a:pPr marL="214313" indent="-214313"/>
            <a:r>
              <a:rPr lang="es-ES" sz="2400" dirty="0" smtClean="0"/>
              <a:t>Flujo Transmisión TVD</a:t>
            </a:r>
            <a:endParaRPr lang="es-ES" sz="2400" dirty="0"/>
          </a:p>
          <a:p>
            <a:pPr marL="214313" indent="-214313"/>
            <a:r>
              <a:rPr lang="es-ES" sz="2400" dirty="0" smtClean="0"/>
              <a:t>TV Digital vs TV Analógica</a:t>
            </a:r>
          </a:p>
          <a:p>
            <a:pPr marL="214313" indent="-214313"/>
            <a:r>
              <a:rPr lang="es-ES" sz="2400" dirty="0" smtClean="0"/>
              <a:t>Cadenas de Transmisión</a:t>
            </a:r>
          </a:p>
          <a:p>
            <a:pPr marL="214313" indent="-214313"/>
            <a:r>
              <a:rPr lang="es-ES" sz="2400" dirty="0" smtClean="0"/>
              <a:t>SFN vs MFN</a:t>
            </a:r>
          </a:p>
          <a:p>
            <a:pPr marL="214313" indent="-214313"/>
            <a:r>
              <a:rPr lang="es-ES" sz="2400" dirty="0" smtClean="0"/>
              <a:t>Casos de Uso</a:t>
            </a:r>
          </a:p>
          <a:p>
            <a:pPr marL="214313" indent="-214313"/>
            <a:r>
              <a:rPr lang="es-ES" sz="2400" dirty="0" smtClean="0"/>
              <a:t>Medición de Cobertura</a:t>
            </a:r>
          </a:p>
          <a:p>
            <a:pPr marL="214313" indent="-214313"/>
            <a:endParaRPr lang="es-ES" sz="2400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73380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5" descr="https://encrypted-tbn0.gstatic.com/images?q=tbn:ANd9GcTPTvrofkQlrthwyhjkq91Y46wM0VYjAdpvcTpoZJ7u0gbaZhT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60096" y="2348880"/>
            <a:ext cx="4520313" cy="2304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Antenas para transmisión </a:t>
            </a:r>
            <a:br>
              <a:rPr lang="es-CL" dirty="0"/>
            </a:br>
            <a:r>
              <a:rPr lang="es-CL" dirty="0"/>
              <a:t>Tipo </a:t>
            </a:r>
            <a:r>
              <a:rPr lang="es-CL" dirty="0" smtClean="0"/>
              <a:t>YAGI</a:t>
            </a:r>
            <a:endParaRPr lang="es-CL" dirty="0"/>
          </a:p>
        </p:txBody>
      </p:sp>
      <p:sp>
        <p:nvSpPr>
          <p:cNvPr id="87043" name="2 Marcador de contenido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eaLnBrk="1" hangingPunct="1"/>
            <a:r>
              <a:rPr lang="es-ES_tradnl" dirty="0" smtClean="0"/>
              <a:t>Estructura de dipolo, combinado con elementos parásitos, conocidos como reflector y directores</a:t>
            </a:r>
          </a:p>
          <a:p>
            <a:pPr eaLnBrk="1" hangingPunct="1"/>
            <a:r>
              <a:rPr lang="es-ES_tradnl" dirty="0" smtClean="0"/>
              <a:t>Direccional</a:t>
            </a:r>
          </a:p>
          <a:p>
            <a:pPr eaLnBrk="1" hangingPunct="1"/>
            <a:r>
              <a:rPr lang="es-ES_tradnl" dirty="0" smtClean="0"/>
              <a:t>Alto rendimiento, ganancia y </a:t>
            </a:r>
            <a:r>
              <a:rPr lang="es-ES_tradnl" dirty="0" err="1" smtClean="0"/>
              <a:t>directividad</a:t>
            </a:r>
            <a:r>
              <a:rPr lang="es-ES_tradnl" dirty="0" smtClean="0"/>
              <a:t> según  el número de elementos</a:t>
            </a:r>
          </a:p>
          <a:p>
            <a:pPr eaLnBrk="1" hangingPunct="1"/>
            <a:r>
              <a:rPr lang="es-ES_tradnl" dirty="0" smtClean="0"/>
              <a:t>Utilizadas principalmente en transmisión para sistemas de baja potencia</a:t>
            </a:r>
          </a:p>
          <a:p>
            <a:pPr eaLnBrk="1" hangingPunct="1"/>
            <a:endParaRPr lang="es-ES_tradnl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28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Topologías de Redes</a:t>
            </a:r>
            <a:endParaRPr lang="es-CL" sz="28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sz="2800" dirty="0" smtClean="0"/>
              <a:t>Sistemas de Transmisión de Televisión Digital Terrestre</a:t>
            </a:r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212626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Redes SFN y MFN - Comparación</a:t>
            </a:r>
            <a:endParaRPr lang="es-CL" dirty="0"/>
          </a:p>
        </p:txBody>
      </p:sp>
      <p:pic>
        <p:nvPicPr>
          <p:cNvPr id="1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1075" y="1948656"/>
            <a:ext cx="1022985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Redes SFN y MFN</a:t>
            </a:r>
            <a:endParaRPr lang="es-C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412776"/>
            <a:ext cx="10972800" cy="4525963"/>
          </a:xfrm>
        </p:spPr>
        <p:txBody>
          <a:bodyPr>
            <a:noAutofit/>
          </a:bodyPr>
          <a:lstStyle/>
          <a:p>
            <a:r>
              <a:rPr lang="es-CL" sz="2000" b="1" dirty="0"/>
              <a:t>Ventajas de </a:t>
            </a:r>
            <a:r>
              <a:rPr lang="es-CL" sz="2000" b="1" dirty="0" smtClean="0"/>
              <a:t>SFN (Single </a:t>
            </a:r>
            <a:r>
              <a:rPr lang="es-CL" sz="2000" b="1" dirty="0" err="1" smtClean="0"/>
              <a:t>Frequency</a:t>
            </a:r>
            <a:r>
              <a:rPr lang="es-CL" sz="2000" b="1" dirty="0" smtClean="0"/>
              <a:t> Network)</a:t>
            </a:r>
            <a:r>
              <a:rPr lang="es-CL" sz="2000" dirty="0" smtClean="0"/>
              <a:t>:</a:t>
            </a:r>
            <a:endParaRPr lang="es-CL" sz="2000" dirty="0"/>
          </a:p>
          <a:p>
            <a:pPr lvl="1"/>
            <a:r>
              <a:rPr lang="es-CL" sz="1800" dirty="0" smtClean="0"/>
              <a:t>Eficiencia </a:t>
            </a:r>
            <a:r>
              <a:rPr lang="es-CL" sz="1800" dirty="0"/>
              <a:t>en el uso del espectro </a:t>
            </a:r>
            <a:r>
              <a:rPr lang="es-CL" sz="1800" dirty="0" smtClean="0"/>
              <a:t>(frecuencias)</a:t>
            </a:r>
            <a:endParaRPr lang="es-CL" sz="1800" dirty="0"/>
          </a:p>
          <a:p>
            <a:pPr lvl="2"/>
            <a:r>
              <a:rPr lang="es-CL" sz="1600" dirty="0" smtClean="0"/>
              <a:t>La </a:t>
            </a:r>
            <a:r>
              <a:rPr lang="es-CL" sz="1600" dirty="0"/>
              <a:t>modulación COFDM permite el uso simple de SFN</a:t>
            </a:r>
          </a:p>
          <a:p>
            <a:pPr lvl="2"/>
            <a:r>
              <a:rPr lang="es-CL" sz="1600" dirty="0" smtClean="0"/>
              <a:t>Una </a:t>
            </a:r>
            <a:r>
              <a:rPr lang="es-CL" sz="1600" dirty="0"/>
              <a:t>frecuencia para varios transmisores</a:t>
            </a:r>
          </a:p>
          <a:p>
            <a:pPr lvl="2"/>
            <a:r>
              <a:rPr lang="es-CL" sz="1600" dirty="0" smtClean="0"/>
              <a:t>Hoy </a:t>
            </a:r>
            <a:r>
              <a:rPr lang="es-CL" sz="1600" dirty="0"/>
              <a:t>cada empresa tiene canales distintos por localidad o Redes </a:t>
            </a:r>
            <a:r>
              <a:rPr lang="es-CL" sz="1600" dirty="0" err="1"/>
              <a:t>Multifrecuencia</a:t>
            </a:r>
            <a:endParaRPr lang="es-CL" sz="1600" dirty="0"/>
          </a:p>
          <a:p>
            <a:pPr lvl="1"/>
            <a:r>
              <a:rPr lang="es-CL" sz="1800" dirty="0" smtClean="0"/>
              <a:t>Eficiencia </a:t>
            </a:r>
            <a:r>
              <a:rPr lang="es-CL" sz="1800" dirty="0"/>
              <a:t>energética</a:t>
            </a:r>
          </a:p>
          <a:p>
            <a:pPr lvl="2"/>
            <a:r>
              <a:rPr lang="es-CL" sz="1600" dirty="0" smtClean="0"/>
              <a:t>Se </a:t>
            </a:r>
            <a:r>
              <a:rPr lang="es-CL" sz="1600" dirty="0"/>
              <a:t>requiere una menor potencia en redes SFN debido </a:t>
            </a:r>
            <a:r>
              <a:rPr lang="es-CL" sz="1600" dirty="0" smtClean="0"/>
              <a:t>a la suma </a:t>
            </a:r>
            <a:r>
              <a:rPr lang="es-CL" sz="1600" dirty="0"/>
              <a:t>de las componentes de señal de diferentes transmisores y ecos en </a:t>
            </a:r>
            <a:r>
              <a:rPr lang="es-CL" sz="1600" dirty="0" smtClean="0"/>
              <a:t>la antena </a:t>
            </a:r>
            <a:r>
              <a:rPr lang="es-CL" sz="1600" dirty="0"/>
              <a:t>receptora</a:t>
            </a:r>
          </a:p>
          <a:p>
            <a:pPr lvl="2"/>
            <a:r>
              <a:rPr lang="es-CL" sz="1600" dirty="0" smtClean="0"/>
              <a:t>Menor </a:t>
            </a:r>
            <a:r>
              <a:rPr lang="es-CL" sz="1600" dirty="0"/>
              <a:t>potencia de transmisión: menor distorsión en áreas vecinas</a:t>
            </a:r>
          </a:p>
          <a:p>
            <a:pPr lvl="2"/>
            <a:r>
              <a:rPr lang="es-CL" sz="1600" dirty="0" smtClean="0"/>
              <a:t>Si </a:t>
            </a:r>
            <a:r>
              <a:rPr lang="es-CL" sz="1600" dirty="0"/>
              <a:t>hay zonas mal cubiertas dentro de la zona de servicio ( </a:t>
            </a:r>
            <a:r>
              <a:rPr lang="es-CL" sz="1600" dirty="0" smtClean="0"/>
              <a:t>quebradas profundas</a:t>
            </a:r>
            <a:r>
              <a:rPr lang="es-CL" sz="1600" dirty="0"/>
              <a:t>, túneles, etc. ), éstas pueden ser rellenadas con Gap -</a:t>
            </a:r>
            <a:r>
              <a:rPr lang="es-CL" sz="1600" dirty="0" err="1"/>
              <a:t>Fillers</a:t>
            </a:r>
            <a:endParaRPr lang="es-CL" sz="1600" dirty="0"/>
          </a:p>
          <a:p>
            <a:r>
              <a:rPr lang="es-CL" sz="2000" b="1" dirty="0"/>
              <a:t>Desventajas de SFN (Single </a:t>
            </a:r>
            <a:r>
              <a:rPr lang="es-CL" sz="2000" b="1" dirty="0" err="1"/>
              <a:t>Frequency</a:t>
            </a:r>
            <a:r>
              <a:rPr lang="es-CL" sz="2000" b="1" dirty="0"/>
              <a:t> Network)</a:t>
            </a:r>
            <a:r>
              <a:rPr lang="es-CL" sz="2000" dirty="0"/>
              <a:t>:</a:t>
            </a:r>
          </a:p>
          <a:p>
            <a:pPr lvl="1"/>
            <a:r>
              <a:rPr lang="es-CL" sz="1800" dirty="0" smtClean="0"/>
              <a:t>El </a:t>
            </a:r>
            <a:r>
              <a:rPr lang="es-CL" sz="1800" dirty="0"/>
              <a:t>BTS o Flujo de Transporte debe ser igual en todas las estaciones </a:t>
            </a:r>
            <a:r>
              <a:rPr lang="es-CL" sz="1800" dirty="0" smtClean="0"/>
              <a:t>transmisoras </a:t>
            </a:r>
            <a:r>
              <a:rPr lang="es-CL" sz="1800" dirty="0"/>
              <a:t>de la red:  NO se pueden insertar programas locales</a:t>
            </a:r>
          </a:p>
          <a:p>
            <a:pPr lvl="1"/>
            <a:r>
              <a:rPr lang="es-CL" sz="1800" dirty="0" smtClean="0"/>
              <a:t>Un </a:t>
            </a:r>
            <a:r>
              <a:rPr lang="es-CL" sz="1800" dirty="0"/>
              <a:t>transmisor con fallas de sincronización significa un interferencia seria en la </a:t>
            </a:r>
            <a:r>
              <a:rPr lang="es-CL" sz="1800" dirty="0" smtClean="0"/>
              <a:t>zona </a:t>
            </a:r>
            <a:r>
              <a:rPr lang="es-CL" sz="1800" dirty="0"/>
              <a:t>de cobertura</a:t>
            </a:r>
          </a:p>
          <a:p>
            <a:pPr lvl="1"/>
            <a:r>
              <a:rPr lang="es-CL" sz="1800" dirty="0" smtClean="0"/>
              <a:t>Es </a:t>
            </a:r>
            <a:r>
              <a:rPr lang="es-CL" sz="1800" dirty="0"/>
              <a:t>necesaria una información de sincronismo de tiempo y frecuencia: GPS</a:t>
            </a:r>
          </a:p>
          <a:p>
            <a:pPr lvl="1"/>
            <a:r>
              <a:rPr lang="es-CL" sz="1800" dirty="0" smtClean="0"/>
              <a:t>Se </a:t>
            </a:r>
            <a:r>
              <a:rPr lang="es-CL" sz="1800" dirty="0"/>
              <a:t>requiere un monitoreo de la red para controlar las características de </a:t>
            </a:r>
            <a:r>
              <a:rPr lang="es-CL" sz="1800" dirty="0" smtClean="0"/>
              <a:t>SFN</a:t>
            </a:r>
            <a:endParaRPr lang="es-CL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28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Ejemplos de Transmisiones TVD</a:t>
            </a:r>
            <a:endParaRPr lang="es-CL" sz="28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sz="2800" dirty="0" smtClean="0"/>
              <a:t>Sistemas de Transmisión de Televisión Digital Terrestre</a:t>
            </a:r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29445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Verdana" pitchFamily="34" charset="0"/>
              </a:rPr>
              <a:t>Programa TVD Chile</a:t>
            </a:r>
            <a:endParaRPr lang="es-CL" sz="1500" dirty="0">
              <a:cs typeface="Verdana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276670" y="1412776"/>
            <a:ext cx="9782172" cy="5184576"/>
          </a:xfrm>
        </p:spPr>
        <p:txBody>
          <a:bodyPr>
            <a:noAutofit/>
          </a:bodyPr>
          <a:lstStyle/>
          <a:p>
            <a:r>
              <a:rPr lang="es-CL" sz="2000" dirty="0" smtClean="0"/>
              <a:t>Ciudades con transmisiones digitales iniciadas en 2012 y 2013, con equipos facilitados por SUBTEL:</a:t>
            </a:r>
          </a:p>
          <a:p>
            <a:endParaRPr lang="es-CL" sz="1200" dirty="0"/>
          </a:p>
          <a:p>
            <a:endParaRPr lang="es-CL" sz="1200" dirty="0"/>
          </a:p>
          <a:p>
            <a:endParaRPr lang="es-CL" sz="1200" dirty="0"/>
          </a:p>
          <a:p>
            <a:endParaRPr lang="es-CL" sz="1200" dirty="0"/>
          </a:p>
          <a:p>
            <a:endParaRPr lang="es-CL" sz="1200" dirty="0"/>
          </a:p>
          <a:p>
            <a:endParaRPr lang="es-CL" sz="1200" dirty="0"/>
          </a:p>
          <a:p>
            <a:endParaRPr lang="es-CL" sz="2000" dirty="0" smtClean="0"/>
          </a:p>
          <a:p>
            <a:endParaRPr lang="es-CL" sz="2000" dirty="0" smtClean="0"/>
          </a:p>
          <a:p>
            <a:endParaRPr lang="es-CL" sz="2000" dirty="0"/>
          </a:p>
          <a:p>
            <a:r>
              <a:rPr lang="es-CL" sz="2000" dirty="0" smtClean="0"/>
              <a:t>El proyecto contempla llamados sucesivos semestrales para favorecer a otras ciudades de Chile</a:t>
            </a:r>
            <a:r>
              <a:rPr lang="es-CL" sz="1200" dirty="0"/>
              <a:t>.</a:t>
            </a:r>
          </a:p>
          <a:p>
            <a:pPr>
              <a:buFont typeface="Arial" pitchFamily="34" charset="0"/>
              <a:buNone/>
            </a:pPr>
            <a:r>
              <a:rPr lang="es-CL" sz="1200" dirty="0" smtClean="0"/>
              <a:t>                         </a:t>
            </a:r>
            <a:r>
              <a:rPr lang="es-CL" sz="2000" dirty="0" smtClean="0"/>
              <a:t>Transmisores digitales instalados en 2010</a:t>
            </a:r>
          </a:p>
          <a:p>
            <a:pPr>
              <a:buFont typeface="Arial" pitchFamily="34" charset="0"/>
              <a:buNone/>
            </a:pPr>
            <a:r>
              <a:rPr lang="es-CL" sz="2000" dirty="0" smtClean="0"/>
              <a:t>		Transmisores instalados durante 2012-13</a:t>
            </a:r>
          </a:p>
          <a:p>
            <a:pPr>
              <a:buFont typeface="Arial" pitchFamily="34" charset="0"/>
              <a:buNone/>
            </a:pPr>
            <a:r>
              <a:rPr lang="es-CL" sz="2000" dirty="0" smtClean="0"/>
              <a:t>		Transmisores en proceso de instalación </a:t>
            </a:r>
          </a:p>
        </p:txBody>
      </p:sp>
      <p:graphicFrame>
        <p:nvGraphicFramePr>
          <p:cNvPr id="7" name="6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1176086"/>
              </p:ext>
            </p:extLst>
          </p:nvPr>
        </p:nvGraphicFramePr>
        <p:xfrm>
          <a:off x="767407" y="2175369"/>
          <a:ext cx="5701503" cy="2105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5" name="Worksheet" r:id="rId3" imgW="5181515" imgH="1914639" progId="Excel.Sheet.8">
                  <p:embed/>
                </p:oleObj>
              </mc:Choice>
              <mc:Fallback>
                <p:oleObj name="Worksheet" r:id="rId3" imgW="5181515" imgH="1914639" progId="Excel.Sheet.8">
                  <p:embed/>
                  <p:pic>
                    <p:nvPicPr>
                      <p:cNvPr id="0" name="6 Objeto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7407" y="2175369"/>
                        <a:ext cx="5701503" cy="210562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4" descr="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17" t="3355" r="26830" b="3767"/>
          <a:stretch>
            <a:fillRect/>
          </a:stretch>
        </p:blipFill>
        <p:spPr bwMode="auto">
          <a:xfrm>
            <a:off x="10046494" y="1412776"/>
            <a:ext cx="1535906" cy="4726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Conector"/>
          <p:cNvSpPr/>
          <p:nvPr/>
        </p:nvSpPr>
        <p:spPr>
          <a:xfrm flipV="1">
            <a:off x="11031141" y="2115242"/>
            <a:ext cx="108347" cy="120254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s-CL" sz="1350">
              <a:solidFill>
                <a:prstClr val="white"/>
              </a:solidFill>
            </a:endParaRPr>
          </a:p>
        </p:txBody>
      </p:sp>
      <p:sp>
        <p:nvSpPr>
          <p:cNvPr id="12" name="11 Conector"/>
          <p:cNvSpPr/>
          <p:nvPr/>
        </p:nvSpPr>
        <p:spPr>
          <a:xfrm flipV="1">
            <a:off x="10737055" y="3680915"/>
            <a:ext cx="114300" cy="114300"/>
          </a:xfrm>
          <a:prstGeom prst="flowChartConnector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s-CL" sz="1350">
              <a:solidFill>
                <a:prstClr val="white"/>
              </a:solidFill>
            </a:endParaRPr>
          </a:p>
        </p:txBody>
      </p:sp>
      <p:sp>
        <p:nvSpPr>
          <p:cNvPr id="18" name="17 Conector"/>
          <p:cNvSpPr/>
          <p:nvPr/>
        </p:nvSpPr>
        <p:spPr>
          <a:xfrm flipV="1">
            <a:off x="11084717" y="1683046"/>
            <a:ext cx="114300" cy="114300"/>
          </a:xfrm>
          <a:prstGeom prst="flowChartConnector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s-CL" sz="1350">
              <a:solidFill>
                <a:prstClr val="white"/>
              </a:solidFill>
            </a:endParaRPr>
          </a:p>
        </p:txBody>
      </p:sp>
      <p:sp>
        <p:nvSpPr>
          <p:cNvPr id="19" name="18 Conector"/>
          <p:cNvSpPr/>
          <p:nvPr/>
        </p:nvSpPr>
        <p:spPr>
          <a:xfrm flipV="1">
            <a:off x="10814445" y="4000003"/>
            <a:ext cx="114300" cy="113109"/>
          </a:xfrm>
          <a:prstGeom prst="flowChartConnector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s-CL" sz="1350">
              <a:solidFill>
                <a:prstClr val="white"/>
              </a:solidFill>
            </a:endParaRPr>
          </a:p>
        </p:txBody>
      </p:sp>
      <p:sp>
        <p:nvSpPr>
          <p:cNvPr id="20" name="19 Conector"/>
          <p:cNvSpPr/>
          <p:nvPr/>
        </p:nvSpPr>
        <p:spPr>
          <a:xfrm flipV="1">
            <a:off x="10970417" y="2817712"/>
            <a:ext cx="114300" cy="113110"/>
          </a:xfrm>
          <a:prstGeom prst="flowChartConnector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s-CL" sz="1350">
              <a:solidFill>
                <a:prstClr val="white"/>
              </a:solidFill>
            </a:endParaRPr>
          </a:p>
        </p:txBody>
      </p:sp>
      <p:sp>
        <p:nvSpPr>
          <p:cNvPr id="23" name="22 Conector"/>
          <p:cNvSpPr/>
          <p:nvPr/>
        </p:nvSpPr>
        <p:spPr>
          <a:xfrm flipV="1">
            <a:off x="10808492" y="4329806"/>
            <a:ext cx="114300" cy="113110"/>
          </a:xfrm>
          <a:prstGeom prst="flowChartConnector">
            <a:avLst/>
          </a:prstGeom>
          <a:solidFill>
            <a:srgbClr val="005FA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s-CL" sz="1350">
              <a:solidFill>
                <a:prstClr val="white"/>
              </a:solidFill>
            </a:endParaRPr>
          </a:p>
        </p:txBody>
      </p:sp>
      <p:sp>
        <p:nvSpPr>
          <p:cNvPr id="24" name="23 Conector"/>
          <p:cNvSpPr/>
          <p:nvPr/>
        </p:nvSpPr>
        <p:spPr>
          <a:xfrm flipV="1">
            <a:off x="11000183" y="5835947"/>
            <a:ext cx="114300" cy="113109"/>
          </a:xfrm>
          <a:prstGeom prst="flowChartConnector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s-CL" sz="1350">
              <a:solidFill>
                <a:prstClr val="white"/>
              </a:solidFill>
            </a:endParaRPr>
          </a:p>
        </p:txBody>
      </p:sp>
      <p:sp>
        <p:nvSpPr>
          <p:cNvPr id="25" name="24 Conector"/>
          <p:cNvSpPr/>
          <p:nvPr/>
        </p:nvSpPr>
        <p:spPr>
          <a:xfrm flipV="1">
            <a:off x="839416" y="5264944"/>
            <a:ext cx="216024" cy="252288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s-CL" sz="1350">
              <a:solidFill>
                <a:prstClr val="white"/>
              </a:solidFill>
            </a:endParaRPr>
          </a:p>
        </p:txBody>
      </p:sp>
      <p:sp>
        <p:nvSpPr>
          <p:cNvPr id="26" name="25 Conector"/>
          <p:cNvSpPr/>
          <p:nvPr/>
        </p:nvSpPr>
        <p:spPr>
          <a:xfrm flipV="1">
            <a:off x="839416" y="5624984"/>
            <a:ext cx="216024" cy="252288"/>
          </a:xfrm>
          <a:prstGeom prst="flowChartConnector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s-CL" sz="1350">
              <a:solidFill>
                <a:prstClr val="white"/>
              </a:solidFill>
            </a:endParaRPr>
          </a:p>
        </p:txBody>
      </p:sp>
      <p:sp>
        <p:nvSpPr>
          <p:cNvPr id="27" name="26 Conector"/>
          <p:cNvSpPr/>
          <p:nvPr/>
        </p:nvSpPr>
        <p:spPr>
          <a:xfrm flipV="1">
            <a:off x="839416" y="5949280"/>
            <a:ext cx="216024" cy="252288"/>
          </a:xfrm>
          <a:prstGeom prst="flowChartConnector">
            <a:avLst/>
          </a:prstGeom>
          <a:solidFill>
            <a:srgbClr val="005FA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s-CL" sz="1350">
              <a:solidFill>
                <a:prstClr val="white"/>
              </a:solidFill>
            </a:endParaRPr>
          </a:p>
        </p:txBody>
      </p:sp>
      <p:sp>
        <p:nvSpPr>
          <p:cNvPr id="28" name="27 Conector"/>
          <p:cNvSpPr/>
          <p:nvPr/>
        </p:nvSpPr>
        <p:spPr>
          <a:xfrm flipV="1">
            <a:off x="10952560" y="3291580"/>
            <a:ext cx="108347" cy="120254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s-CL" sz="1350">
              <a:solidFill>
                <a:prstClr val="white"/>
              </a:solidFill>
            </a:endParaRPr>
          </a:p>
        </p:txBody>
      </p:sp>
      <p:sp>
        <p:nvSpPr>
          <p:cNvPr id="22" name="21 Conector"/>
          <p:cNvSpPr/>
          <p:nvPr/>
        </p:nvSpPr>
        <p:spPr>
          <a:xfrm flipV="1">
            <a:off x="10844211" y="3680916"/>
            <a:ext cx="114300" cy="113109"/>
          </a:xfrm>
          <a:prstGeom prst="flowChartConnector">
            <a:avLst/>
          </a:prstGeom>
          <a:solidFill>
            <a:srgbClr val="005FA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s-CL" sz="1350">
              <a:solidFill>
                <a:prstClr val="white"/>
              </a:solidFill>
            </a:endParaRPr>
          </a:p>
        </p:txBody>
      </p:sp>
      <p:sp>
        <p:nvSpPr>
          <p:cNvPr id="29" name="28 Conector"/>
          <p:cNvSpPr/>
          <p:nvPr/>
        </p:nvSpPr>
        <p:spPr>
          <a:xfrm flipV="1">
            <a:off x="10928745" y="3033216"/>
            <a:ext cx="114300" cy="113109"/>
          </a:xfrm>
          <a:prstGeom prst="flowChartConnector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s-CL" sz="1350">
              <a:solidFill>
                <a:prstClr val="white"/>
              </a:solidFill>
            </a:endParaRPr>
          </a:p>
        </p:txBody>
      </p:sp>
      <p:sp>
        <p:nvSpPr>
          <p:cNvPr id="3092" name="29 CuadroTexto"/>
          <p:cNvSpPr txBox="1">
            <a:spLocks noChangeArrowheads="1"/>
          </p:cNvSpPr>
          <p:nvPr/>
        </p:nvSpPr>
        <p:spPr bwMode="auto">
          <a:xfrm>
            <a:off x="10250091" y="2984401"/>
            <a:ext cx="63103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r>
              <a:rPr lang="es-CL" sz="600" b="1">
                <a:solidFill>
                  <a:prstClr val="black"/>
                </a:solidFill>
                <a:latin typeface="Arial" pitchFamily="34" charset="0"/>
              </a:rPr>
              <a:t>Los Andes / San Fellipe</a:t>
            </a:r>
          </a:p>
        </p:txBody>
      </p:sp>
      <p:sp>
        <p:nvSpPr>
          <p:cNvPr id="2068" name="30 CuadroTexto"/>
          <p:cNvSpPr txBox="1">
            <a:spLocks noChangeArrowheads="1"/>
          </p:cNvSpPr>
          <p:nvPr/>
        </p:nvSpPr>
        <p:spPr bwMode="auto">
          <a:xfrm>
            <a:off x="11084719" y="2818903"/>
            <a:ext cx="184731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endParaRPr lang="es-CL" sz="135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094" name="31 CuadroTexto"/>
          <p:cNvSpPr txBox="1">
            <a:spLocks noChangeArrowheads="1"/>
          </p:cNvSpPr>
          <p:nvPr/>
        </p:nvSpPr>
        <p:spPr bwMode="auto">
          <a:xfrm>
            <a:off x="11006138" y="2817711"/>
            <a:ext cx="620315" cy="196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r>
              <a:rPr lang="es-CL" sz="675" b="1">
                <a:solidFill>
                  <a:prstClr val="black"/>
                </a:solidFill>
                <a:latin typeface="Arial" pitchFamily="34" charset="0"/>
              </a:rPr>
              <a:t>La Serena</a:t>
            </a:r>
          </a:p>
        </p:txBody>
      </p:sp>
      <p:sp>
        <p:nvSpPr>
          <p:cNvPr id="33" name="32 Conector"/>
          <p:cNvSpPr/>
          <p:nvPr/>
        </p:nvSpPr>
        <p:spPr>
          <a:xfrm flipV="1">
            <a:off x="10844211" y="3518991"/>
            <a:ext cx="114300" cy="113109"/>
          </a:xfrm>
          <a:prstGeom prst="flowChartConnector">
            <a:avLst/>
          </a:prstGeom>
          <a:solidFill>
            <a:srgbClr val="005FA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s-CL" sz="1350">
              <a:solidFill>
                <a:prstClr val="white"/>
              </a:solidFill>
            </a:endParaRPr>
          </a:p>
        </p:txBody>
      </p:sp>
      <p:sp>
        <p:nvSpPr>
          <p:cNvPr id="3096" name="33 CuadroTexto"/>
          <p:cNvSpPr txBox="1">
            <a:spLocks noChangeArrowheads="1"/>
          </p:cNvSpPr>
          <p:nvPr/>
        </p:nvSpPr>
        <p:spPr bwMode="auto">
          <a:xfrm>
            <a:off x="10250089" y="3465411"/>
            <a:ext cx="457200" cy="196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r>
              <a:rPr lang="es-CL" sz="675" b="1">
                <a:solidFill>
                  <a:prstClr val="black"/>
                </a:solidFill>
                <a:latin typeface="Arial" pitchFamily="34" charset="0"/>
              </a:rPr>
              <a:t>Talca</a:t>
            </a:r>
          </a:p>
        </p:txBody>
      </p:sp>
      <p:sp>
        <p:nvSpPr>
          <p:cNvPr id="35" name="34 Conector"/>
          <p:cNvSpPr/>
          <p:nvPr/>
        </p:nvSpPr>
        <p:spPr>
          <a:xfrm flipV="1">
            <a:off x="10897791" y="3195142"/>
            <a:ext cx="108347" cy="120253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s-CL" sz="1350">
              <a:solidFill>
                <a:prstClr val="white"/>
              </a:solidFill>
            </a:endParaRPr>
          </a:p>
        </p:txBody>
      </p:sp>
      <p:sp>
        <p:nvSpPr>
          <p:cNvPr id="36" name="35 Conector"/>
          <p:cNvSpPr/>
          <p:nvPr/>
        </p:nvSpPr>
        <p:spPr>
          <a:xfrm flipV="1">
            <a:off x="11060905" y="1467543"/>
            <a:ext cx="114300" cy="113110"/>
          </a:xfrm>
          <a:prstGeom prst="flowChartConnector">
            <a:avLst/>
          </a:prstGeom>
          <a:solidFill>
            <a:srgbClr val="005FA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s-CL" sz="1350">
              <a:solidFill>
                <a:prstClr val="white"/>
              </a:solidFill>
            </a:endParaRPr>
          </a:p>
        </p:txBody>
      </p:sp>
      <p:sp>
        <p:nvSpPr>
          <p:cNvPr id="37" name="36 Conector"/>
          <p:cNvSpPr/>
          <p:nvPr/>
        </p:nvSpPr>
        <p:spPr>
          <a:xfrm flipV="1">
            <a:off x="10958511" y="3411834"/>
            <a:ext cx="114300" cy="113109"/>
          </a:xfrm>
          <a:prstGeom prst="flowChartConnector">
            <a:avLst/>
          </a:prstGeom>
          <a:solidFill>
            <a:srgbClr val="005FA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s-CL" sz="1350">
              <a:solidFill>
                <a:prstClr val="white"/>
              </a:solidFill>
            </a:endParaRPr>
          </a:p>
        </p:txBody>
      </p:sp>
      <p:sp>
        <p:nvSpPr>
          <p:cNvPr id="38" name="37 Conector"/>
          <p:cNvSpPr/>
          <p:nvPr/>
        </p:nvSpPr>
        <p:spPr>
          <a:xfrm flipV="1">
            <a:off x="10790633" y="4167881"/>
            <a:ext cx="114300" cy="113110"/>
          </a:xfrm>
          <a:prstGeom prst="flowChartConnector">
            <a:avLst/>
          </a:prstGeom>
          <a:solidFill>
            <a:srgbClr val="005FA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s-CL" sz="1350">
              <a:solidFill>
                <a:prstClr val="white"/>
              </a:solidFill>
            </a:endParaRPr>
          </a:p>
        </p:txBody>
      </p:sp>
      <p:sp>
        <p:nvSpPr>
          <p:cNvPr id="3101" name="38 CuadroTexto"/>
          <p:cNvSpPr txBox="1">
            <a:spLocks noChangeArrowheads="1"/>
          </p:cNvSpPr>
          <p:nvPr/>
        </p:nvSpPr>
        <p:spPr bwMode="auto">
          <a:xfrm>
            <a:off x="11276409" y="4000003"/>
            <a:ext cx="540544" cy="196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r>
              <a:rPr lang="es-CL" sz="675" b="1">
                <a:solidFill>
                  <a:prstClr val="black"/>
                </a:solidFill>
                <a:latin typeface="Arial" pitchFamily="34" charset="0"/>
              </a:rPr>
              <a:t>Osorno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animBg="1"/>
      <p:bldP spid="12" grpId="0" animBg="1"/>
      <p:bldP spid="18" grpId="0" animBg="1"/>
      <p:bldP spid="19" grpId="0" animBg="1"/>
      <p:bldP spid="20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2" grpId="0" animBg="1"/>
      <p:bldP spid="29" grpId="0" animBg="1"/>
      <p:bldP spid="3094" grpId="0"/>
      <p:bldP spid="33" grpId="0" animBg="1"/>
      <p:bldP spid="3096" grpId="0"/>
      <p:bldP spid="35" grpId="0" animBg="1"/>
      <p:bldP spid="36" grpId="0" animBg="1"/>
      <p:bldP spid="38" grpId="0" animBg="1"/>
      <p:bldP spid="3101" grpId="0"/>
      <p:bldP spid="3101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>
                <a:cs typeface="Verdana" pitchFamily="34" charset="0"/>
              </a:rPr>
              <a:t>Transmisiones Demostrativas</a:t>
            </a:r>
            <a:br>
              <a:rPr lang="es-CL" dirty="0" smtClean="0">
                <a:cs typeface="Verdana" pitchFamily="34" charset="0"/>
              </a:rPr>
            </a:br>
            <a:r>
              <a:rPr lang="es-CL" dirty="0" smtClean="0">
                <a:cs typeface="Verdana" pitchFamily="34" charset="0"/>
              </a:rPr>
              <a:t>UATV - Temuco</a:t>
            </a:r>
            <a:endParaRPr lang="es-CL" sz="1500" dirty="0">
              <a:solidFill>
                <a:srgbClr val="FF0000"/>
              </a:solidFill>
              <a:cs typeface="Verdana" pitchFamily="34" charset="0"/>
            </a:endParaRPr>
          </a:p>
        </p:txBody>
      </p:sp>
      <p:pic>
        <p:nvPicPr>
          <p:cNvPr id="95238" name="Picture 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18434" y="1916832"/>
            <a:ext cx="2335768" cy="2554684"/>
          </a:xfrm>
          <a:noFill/>
        </p:spPr>
      </p:pic>
      <p:pic>
        <p:nvPicPr>
          <p:cNvPr id="95236" name="Picture 2" descr="C:\Users\Roberto\Documents\SUBTEL 2010 - 2011 - 2012\Temuco UATV\Fotos TX 13 y 14.08.13\2012-08-13 17.09.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0431" y="2123936"/>
            <a:ext cx="3297904" cy="117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7" name="Picture 3" descr="C:\Users\Roberto\Documents\SUBTEL 2010 - 2011 - 2012\Temuco UATV\Fotos 19-20.07.12\2012-07-20 09.10.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0431" y="3429000"/>
            <a:ext cx="3423047" cy="2556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9" name="Picture 9" descr="C:\Users\Roberto\Documents\SUBTEL 2010 - 2011 - 2012 - 2013\Fotos e Info. Viajes a Canales Regionales 2011\TEMUCO - UATV 19.12.11\IMG_06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4652" y="1556792"/>
            <a:ext cx="1153716" cy="4689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0" name="Picture 8" descr="C:\Users\Roberto\Documents\SUBTEL 2010 - 2011 - 2012 - 2013\Fotos e Info. Viajes a Canales Regionales 2011\PUNTA ARENAS - Patagonia TV, 06 al 08.08.12\2012-08-06 17.38.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1238" y="4563809"/>
            <a:ext cx="2087042" cy="1682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5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5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>
                <a:cs typeface="Verdana" pitchFamily="34" charset="0"/>
              </a:rPr>
              <a:t>Transmisiones Demostrativas</a:t>
            </a:r>
            <a:br>
              <a:rPr lang="es-CL" dirty="0">
                <a:cs typeface="Verdana" pitchFamily="34" charset="0"/>
              </a:rPr>
            </a:br>
            <a:r>
              <a:rPr lang="es-CL" dirty="0" smtClean="0">
                <a:cs typeface="Verdana" pitchFamily="34" charset="0"/>
              </a:rPr>
              <a:t>ITV Patagonia – Punta Arenas</a:t>
            </a:r>
            <a:endParaRPr lang="es-CL" sz="1500" dirty="0">
              <a:solidFill>
                <a:srgbClr val="FF0000"/>
              </a:solidFill>
              <a:cs typeface="Verdana" pitchFamily="34" charset="0"/>
            </a:endParaRPr>
          </a:p>
        </p:txBody>
      </p:sp>
      <p:pic>
        <p:nvPicPr>
          <p:cNvPr id="9626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400" y="2187179"/>
            <a:ext cx="189666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1" name="Picture 8" descr="C:\Users\Roberto\Documents\SUBTEL 2010 - 2011 - 2012\Punta Arenas - Patagonia TV\2012-08-08 14.16.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2705" y="3105151"/>
            <a:ext cx="2820590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2" name="Picture 5" descr="C:\Users\Roberto\Documents\SUBTEL 2010 - 2011 - 2012\Punta Arenas - Patagonia TV\2012-08-08 14.08.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2066" y="1688308"/>
            <a:ext cx="1295400" cy="3955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3" name="Picture 7" descr="C:\Users\Roberto\Documents\SUBTEL 2010 - 2011 - 2012\Punta Arenas - Patagonia TV\IMG_11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8855" y="1863329"/>
            <a:ext cx="3144440" cy="109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2000" y="1863329"/>
            <a:ext cx="4803409" cy="37802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6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6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L" sz="3200" dirty="0">
                <a:cs typeface="Verdana" pitchFamily="34" charset="0"/>
              </a:rPr>
              <a:t>Transmisiones Demostrativas</a:t>
            </a:r>
            <a:br>
              <a:rPr lang="es-CL" sz="3200" dirty="0">
                <a:cs typeface="Verdana" pitchFamily="34" charset="0"/>
              </a:rPr>
            </a:br>
            <a:r>
              <a:rPr lang="es-CL" sz="3200" dirty="0" smtClean="0">
                <a:cs typeface="Verdana" pitchFamily="34" charset="0"/>
              </a:rPr>
              <a:t>Biobío TV – Concepción</a:t>
            </a:r>
            <a:endParaRPr lang="es-CL" sz="3200" dirty="0">
              <a:cs typeface="Verdana" pitchFamily="34" charset="0"/>
            </a:endParaRPr>
          </a:p>
        </p:txBody>
      </p:sp>
      <p:pic>
        <p:nvPicPr>
          <p:cNvPr id="9831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6898" y="3205164"/>
            <a:ext cx="3170238" cy="2538413"/>
          </a:xfrm>
          <a:noFill/>
        </p:spPr>
      </p:pic>
      <p:pic>
        <p:nvPicPr>
          <p:cNvPr id="9830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8833" y="2738440"/>
            <a:ext cx="2259806" cy="3012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6297" y="1610918"/>
            <a:ext cx="1494234" cy="111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0531" y="1484712"/>
            <a:ext cx="1276350" cy="4258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1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7974" y="1606154"/>
            <a:ext cx="1853803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1542" y="1581150"/>
            <a:ext cx="1887140" cy="1415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8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8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8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>
                <a:cs typeface="Verdana" pitchFamily="34" charset="0"/>
              </a:rPr>
              <a:t>Transmisiones Demostrativas</a:t>
            </a:r>
            <a:br>
              <a:rPr lang="es-CL" dirty="0">
                <a:cs typeface="Verdana" pitchFamily="34" charset="0"/>
              </a:rPr>
            </a:br>
            <a:r>
              <a:rPr lang="es-CL" dirty="0" smtClean="0">
                <a:cs typeface="Verdana" pitchFamily="34" charset="0"/>
              </a:rPr>
              <a:t>TVU </a:t>
            </a:r>
            <a:r>
              <a:rPr lang="es-CL" dirty="0">
                <a:cs typeface="Verdana" pitchFamily="34" charset="0"/>
              </a:rPr>
              <a:t>– Concepción</a:t>
            </a:r>
            <a:endParaRPr lang="es-CL" dirty="0" smtClean="0">
              <a:cs typeface="Verdana" pitchFamily="34" charset="0"/>
            </a:endParaRPr>
          </a:p>
        </p:txBody>
      </p:sp>
      <p:pic>
        <p:nvPicPr>
          <p:cNvPr id="9933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97664" y="1617744"/>
            <a:ext cx="1728788" cy="1295400"/>
          </a:xfrm>
          <a:noFill/>
        </p:spPr>
      </p:pic>
      <p:pic>
        <p:nvPicPr>
          <p:cNvPr id="9933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4180" y="1646636"/>
            <a:ext cx="2591990" cy="194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4180" y="3644505"/>
            <a:ext cx="2591990" cy="194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3466" y="2943226"/>
            <a:ext cx="1728788" cy="147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9749" y="1538289"/>
            <a:ext cx="1620440" cy="4050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3467" y="4435078"/>
            <a:ext cx="1854994" cy="131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9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9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9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ct val="120000"/>
              </a:lnSpc>
            </a:pPr>
            <a:r>
              <a:rPr lang="es-ES" sz="3200" dirty="0"/>
              <a:t>Quienes somos VGL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214313" indent="-214313"/>
            <a:r>
              <a:rPr lang="es-ES" sz="2400" dirty="0" smtClean="0"/>
              <a:t>Es una </a:t>
            </a:r>
            <a:r>
              <a:rPr lang="es-ES" sz="2400" dirty="0"/>
              <a:t>empresa Chilena con más de 20 años en la industria del Video y Audio profesional, que entrega soluciones a sus clientes basadas en marcas </a:t>
            </a:r>
            <a:r>
              <a:rPr lang="es-ES" sz="2400" dirty="0" err="1"/>
              <a:t>world</a:t>
            </a:r>
            <a:r>
              <a:rPr lang="es-ES" sz="2400" dirty="0"/>
              <a:t> </a:t>
            </a:r>
            <a:r>
              <a:rPr lang="es-ES" sz="2400" dirty="0" err="1"/>
              <a:t>class</a:t>
            </a:r>
            <a:r>
              <a:rPr lang="es-ES" sz="2400" dirty="0"/>
              <a:t>.</a:t>
            </a:r>
          </a:p>
          <a:p>
            <a:pPr marL="214313" indent="-214313"/>
            <a:endParaRPr lang="es-ES" sz="2400" dirty="0"/>
          </a:p>
          <a:p>
            <a:pPr marL="214313" indent="-214313"/>
            <a:r>
              <a:rPr lang="es-ES" sz="2400" dirty="0" smtClean="0"/>
              <a:t>Integramos </a:t>
            </a:r>
            <a:r>
              <a:rPr lang="es-ES" sz="2400" dirty="0"/>
              <a:t>tecnologías, </a:t>
            </a:r>
            <a:r>
              <a:rPr lang="es-ES" sz="2400" dirty="0" smtClean="0"/>
              <a:t>haciéndonos </a:t>
            </a:r>
            <a:r>
              <a:rPr lang="es-ES" sz="2400" dirty="0"/>
              <a:t>cargo de proyectos desde el diseño, implementación, puesta en marcha y soporte post venta.</a:t>
            </a:r>
          </a:p>
          <a:p>
            <a:pPr marL="214313" indent="-214313"/>
            <a:endParaRPr lang="es-ES" sz="2400" dirty="0"/>
          </a:p>
          <a:p>
            <a:pPr marL="214313" indent="-214313"/>
            <a:r>
              <a:rPr lang="es-ES" sz="2400" dirty="0" smtClean="0"/>
              <a:t>Estamos 100</a:t>
            </a:r>
            <a:r>
              <a:rPr lang="es-ES" sz="2400" dirty="0"/>
              <a:t>% </a:t>
            </a:r>
            <a:r>
              <a:rPr lang="es-ES" sz="2400" dirty="0" smtClean="0"/>
              <a:t>enfocados </a:t>
            </a:r>
            <a:r>
              <a:rPr lang="es-ES" sz="2400" dirty="0"/>
              <a:t>en soluciones de Video y Audio, atendiendo los mercados de </a:t>
            </a:r>
            <a:r>
              <a:rPr lang="es-ES" sz="2400" dirty="0" err="1"/>
              <a:t>Broadcast</a:t>
            </a:r>
            <a:r>
              <a:rPr lang="es-ES" sz="2400" dirty="0"/>
              <a:t> y Telecomunicaciones en Chile.</a:t>
            </a:r>
          </a:p>
          <a:p>
            <a:pPr marL="214313" indent="-214313"/>
            <a:endParaRPr lang="es-ES" sz="2400" dirty="0"/>
          </a:p>
          <a:p>
            <a:pPr marL="214313" indent="-214313"/>
            <a:r>
              <a:rPr lang="es-ES" sz="2400" dirty="0" smtClean="0"/>
              <a:t>Contamos con </a:t>
            </a:r>
            <a:r>
              <a:rPr lang="es-ES" sz="2400" dirty="0"/>
              <a:t>un departamento de servicios de pre y post venta que es por lejos el mas grande entre los </a:t>
            </a:r>
            <a:r>
              <a:rPr lang="es-ES" sz="2400" dirty="0" err="1"/>
              <a:t>resellers</a:t>
            </a:r>
            <a:r>
              <a:rPr lang="es-ES" sz="2400" dirty="0"/>
              <a:t> en Chile, con una gran apreciación de los clientes por su calidad de servicios.</a:t>
            </a:r>
          </a:p>
          <a:p>
            <a:pPr marL="214313" indent="-214313"/>
            <a:endParaRPr lang="es-ES" sz="2400" dirty="0"/>
          </a:p>
          <a:p>
            <a:pPr marL="214313" indent="-214313"/>
            <a:r>
              <a:rPr lang="es-ES" sz="2400" dirty="0"/>
              <a:t>Los ejecutivos claves de VGL son socios de la empresa.</a:t>
            </a:r>
          </a:p>
        </p:txBody>
      </p:sp>
    </p:spTree>
    <p:extLst>
      <p:ext uri="{BB962C8B-B14F-4D97-AF65-F5344CB8AC3E}">
        <p14:creationId xmlns:p14="http://schemas.microsoft.com/office/powerpoint/2010/main" val="52829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>
                <a:cs typeface="Verdana" pitchFamily="34" charset="0"/>
              </a:rPr>
              <a:t>Transmisiones Demostrativas </a:t>
            </a:r>
            <a:br>
              <a:rPr lang="es-CL" dirty="0" smtClean="0">
                <a:cs typeface="Verdana" pitchFamily="34" charset="0"/>
              </a:rPr>
            </a:br>
            <a:r>
              <a:rPr lang="es-CL" dirty="0" smtClean="0">
                <a:cs typeface="Verdana" pitchFamily="34" charset="0"/>
              </a:rPr>
              <a:t>Iquique TV</a:t>
            </a:r>
          </a:p>
        </p:txBody>
      </p:sp>
      <p:sp>
        <p:nvSpPr>
          <p:cNvPr id="34819" name="8 Marcador de texto"/>
          <p:cNvSpPr>
            <a:spLocks noGrp="1"/>
          </p:cNvSpPr>
          <p:nvPr>
            <p:ph type="body" idx="1"/>
          </p:nvPr>
        </p:nvSpPr>
        <p:spPr>
          <a:xfrm>
            <a:off x="2909889" y="5319714"/>
            <a:ext cx="3030141" cy="316706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s-CL" smtClean="0"/>
              <a:t>   Torre IQUIQUE antes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  <a:defRPr/>
            </a:pPr>
            <a:endParaRPr lang="es-CL" b="1" dirty="0" smtClean="0"/>
          </a:p>
          <a:p>
            <a:pPr>
              <a:spcBef>
                <a:spcPts val="0"/>
              </a:spcBef>
              <a:buFont typeface="Arial" pitchFamily="34" charset="0"/>
              <a:buAutoNum type="arabicPeriod"/>
              <a:defRPr/>
            </a:pPr>
            <a:endParaRPr lang="es-CL" b="1" dirty="0" smtClean="0"/>
          </a:p>
          <a:p>
            <a:pPr>
              <a:spcBef>
                <a:spcPts val="0"/>
              </a:spcBef>
              <a:buFont typeface="Arial" pitchFamily="34" charset="0"/>
              <a:buAutoNum type="arabicPeriod"/>
              <a:defRPr/>
            </a:pPr>
            <a:endParaRPr lang="es-CL" b="1" dirty="0" smtClean="0"/>
          </a:p>
          <a:p>
            <a:pPr>
              <a:spcBef>
                <a:spcPts val="0"/>
              </a:spcBef>
              <a:buFont typeface="Arial" pitchFamily="34" charset="0"/>
              <a:buAutoNum type="arabicPeriod"/>
              <a:defRPr/>
            </a:pPr>
            <a:endParaRPr lang="es-CL" b="1" dirty="0"/>
          </a:p>
        </p:txBody>
      </p:sp>
      <p:sp>
        <p:nvSpPr>
          <p:cNvPr id="34821" name="9 Marcador de texto"/>
          <p:cNvSpPr>
            <a:spLocks noGrp="1"/>
          </p:cNvSpPr>
          <p:nvPr>
            <p:ph type="body" sz="quarter" idx="3"/>
          </p:nvPr>
        </p:nvSpPr>
        <p:spPr>
          <a:xfrm>
            <a:off x="6602016" y="5319713"/>
            <a:ext cx="2580084" cy="301229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es-CL" smtClean="0"/>
              <a:t>Torre IQUIQUE actualmente</a:t>
            </a:r>
          </a:p>
        </p:txBody>
      </p:sp>
      <p:pic>
        <p:nvPicPr>
          <p:cNvPr id="34822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04012" y="2294337"/>
            <a:ext cx="1997869" cy="2963465"/>
          </a:xfrm>
          <a:noFill/>
        </p:spPr>
      </p:pic>
      <p:pic>
        <p:nvPicPr>
          <p:cNvPr id="34823" name="Picture 8" descr="C:\Users\Roberto\Documents\SUBTEL 2010 - 2011\Fotos e Info. Viajes a Canales Regionales 2011\IQUIQUE - iTV 29.02.12\P11203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2319" y="2263381"/>
            <a:ext cx="1782366" cy="3001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4" name="14 CuadroTexto"/>
          <p:cNvSpPr txBox="1">
            <a:spLocks noChangeArrowheads="1"/>
          </p:cNvSpPr>
          <p:nvPr/>
        </p:nvSpPr>
        <p:spPr bwMode="auto">
          <a:xfrm>
            <a:off x="5717382" y="2672955"/>
            <a:ext cx="1218010" cy="5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</a:pPr>
            <a:r>
              <a:rPr lang="es-CL" sz="1050">
                <a:solidFill>
                  <a:prstClr val="black"/>
                </a:solidFill>
                <a:latin typeface="Arial" pitchFamily="34" charset="0"/>
              </a:rPr>
              <a:t>Antena Transmisora</a:t>
            </a:r>
          </a:p>
          <a:p>
            <a:pPr algn="ctr" defTabSz="342900" fontAlgn="base">
              <a:spcBef>
                <a:spcPct val="0"/>
              </a:spcBef>
              <a:spcAft>
                <a:spcPct val="0"/>
              </a:spcAft>
            </a:pPr>
            <a:r>
              <a:rPr lang="es-CL" sz="1050">
                <a:solidFill>
                  <a:prstClr val="black"/>
                </a:solidFill>
                <a:latin typeface="Arial" pitchFamily="34" charset="0"/>
              </a:rPr>
              <a:t>Digital UHF</a:t>
            </a:r>
          </a:p>
        </p:txBody>
      </p:sp>
      <p:sp>
        <p:nvSpPr>
          <p:cNvPr id="34825" name="15 CuadroTexto"/>
          <p:cNvSpPr txBox="1">
            <a:spLocks noChangeArrowheads="1"/>
          </p:cNvSpPr>
          <p:nvPr/>
        </p:nvSpPr>
        <p:spPr bwMode="auto">
          <a:xfrm>
            <a:off x="5743577" y="4131470"/>
            <a:ext cx="1216819" cy="5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</a:pPr>
            <a:r>
              <a:rPr lang="es-CL" sz="1050">
                <a:solidFill>
                  <a:prstClr val="black"/>
                </a:solidFill>
                <a:latin typeface="Arial" pitchFamily="34" charset="0"/>
              </a:rPr>
              <a:t>Antena de enlace Estudio -Planta</a:t>
            </a:r>
          </a:p>
        </p:txBody>
      </p:sp>
      <p:cxnSp>
        <p:nvCxnSpPr>
          <p:cNvPr id="18" name="17 Conector recto de flecha"/>
          <p:cNvCxnSpPr/>
          <p:nvPr/>
        </p:nvCxnSpPr>
        <p:spPr>
          <a:xfrm>
            <a:off x="6798470" y="3158729"/>
            <a:ext cx="917972" cy="361950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/>
          <p:nvPr/>
        </p:nvCxnSpPr>
        <p:spPr>
          <a:xfrm>
            <a:off x="6602018" y="4563666"/>
            <a:ext cx="844153" cy="342900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828" name="48 CuadroTexto"/>
          <p:cNvSpPr txBox="1">
            <a:spLocks noChangeArrowheads="1"/>
          </p:cNvSpPr>
          <p:nvPr/>
        </p:nvSpPr>
        <p:spPr bwMode="auto">
          <a:xfrm>
            <a:off x="2801542" y="1701405"/>
            <a:ext cx="6103144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r>
              <a:rPr lang="es-CL" sz="1500" b="1" u="sng">
                <a:solidFill>
                  <a:prstClr val="black"/>
                </a:solidFill>
                <a:latin typeface="Arial" pitchFamily="34" charset="0"/>
              </a:rPr>
              <a:t>IQUIQUE – Planta Transmisora conjunta con Canal 8 VHF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uild="p"/>
      <p:bldP spid="34821" grpId="0" build="p"/>
      <p:bldP spid="34824" grpId="0"/>
      <p:bldP spid="34825" grpId="0"/>
      <p:bldP spid="3482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L" sz="3200" dirty="0" smtClean="0">
                <a:cs typeface="Verdana" pitchFamily="34" charset="0"/>
              </a:rPr>
              <a:t>Transmisiones Demostrativas </a:t>
            </a:r>
            <a:br>
              <a:rPr lang="es-CL" sz="3200" dirty="0" smtClean="0">
                <a:cs typeface="Verdana" pitchFamily="34" charset="0"/>
              </a:rPr>
            </a:br>
            <a:r>
              <a:rPr lang="es-CL" sz="3200" dirty="0" err="1" smtClean="0">
                <a:cs typeface="Verdana" pitchFamily="34" charset="0"/>
              </a:rPr>
              <a:t>iNet</a:t>
            </a:r>
            <a:r>
              <a:rPr lang="es-CL" sz="3200" dirty="0" smtClean="0">
                <a:cs typeface="Verdana" pitchFamily="34" charset="0"/>
              </a:rPr>
              <a:t> TV - Osorno</a:t>
            </a:r>
            <a:endParaRPr lang="es-CL" sz="3200" dirty="0">
              <a:cs typeface="Verdana" pitchFamily="34" charset="0"/>
            </a:endParaRPr>
          </a:p>
        </p:txBody>
      </p:sp>
      <p:pic>
        <p:nvPicPr>
          <p:cNvPr id="15769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6761" y="3807619"/>
            <a:ext cx="1565275" cy="182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8237" y="1659731"/>
            <a:ext cx="3012281" cy="214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0536" y="1659734"/>
            <a:ext cx="3156347" cy="1822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5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3631" y="3606404"/>
            <a:ext cx="3143250" cy="2146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5850" y="3645024"/>
            <a:ext cx="129614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699" name="Picture 3" descr="C:\Users\Roberto\Documents\SUBTEL 2010 - 2011 - 2012 - 2013\Fotos e Info. Viajes a Canales Regionales 2011\OSORNO - i-Net TV 25-26.09.13\IMG_323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9706" y="5265205"/>
            <a:ext cx="2592288" cy="6885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7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7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7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4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>
                <a:cs typeface="Verdana" pitchFamily="34" charset="0"/>
              </a:rPr>
              <a:t>Transmisiones Demostrativas</a:t>
            </a:r>
            <a:br>
              <a:rPr lang="es-CL" dirty="0" smtClean="0">
                <a:cs typeface="Verdana" pitchFamily="34" charset="0"/>
              </a:rPr>
            </a:br>
            <a:r>
              <a:rPr lang="es-CL" dirty="0" smtClean="0">
                <a:cs typeface="Verdana" pitchFamily="34" charset="0"/>
              </a:rPr>
              <a:t>Canal 13 - Santiago</a:t>
            </a:r>
          </a:p>
        </p:txBody>
      </p:sp>
      <p:pic>
        <p:nvPicPr>
          <p:cNvPr id="106500" name="Picture 2" descr="C:\Users\Roberto\Documents\SUBTEL 2010 - 2011 - 2012 - 2013\Fotos e Info. Viajes a Canales Regionales 2011\CANAL 13 DIGITAL 09.06.11\P110030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91630" y="1573734"/>
            <a:ext cx="3078163" cy="2308225"/>
          </a:xfrm>
          <a:noFill/>
        </p:spPr>
      </p:pic>
      <p:pic>
        <p:nvPicPr>
          <p:cNvPr id="106501" name="Picture 3" descr="C:\Users\Roberto\Documents\SUBTEL 2010 - 2011 - 2012 - 2013\Fotos e Info. Viajes a Canales Regionales 2011\CANAL 13 DIGITAL 09.06.11\P11002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7823" y="1593058"/>
            <a:ext cx="1999059" cy="4050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2" name="Picture 4" descr="C:\Users\Roberto\Documents\SUBTEL 2010 - 2011 - 2012 - 2013\Fotos e Info. Viajes a Canales Regionales 2011\CANAL 13 DIGITAL 09.06.11\P11003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9888" y="3969545"/>
            <a:ext cx="2214563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6950" y="1593058"/>
            <a:ext cx="1153716" cy="2308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4" name="Picture 6" descr="C:\Users\Roberto\Documents\SUBTEL 2010 - 2011 - 2012 - 2013\Fotos e Info. Viajes a Canales Regionales 2011\CANAL 13 DIGITAL 09.06.11\P11003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8511" y="3969546"/>
            <a:ext cx="1256109" cy="1674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5" name="Picture 7" descr="C:\Users\Roberto\Documents\SUBTEL 2010 - 2011 - 2012 - 2013\Fotos e Info. Viajes a Canales Regionales 2011\CANAL 13 DIGITAL 09.06.11\P110030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8198" y="3969546"/>
            <a:ext cx="904875" cy="1674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6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6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6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6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altLang="es-CL" dirty="0" err="1" smtClean="0"/>
              <a:t>Broadcast</a:t>
            </a:r>
            <a:r>
              <a:rPr lang="es-ES_tradnl" altLang="es-CL" dirty="0" smtClean="0"/>
              <a:t> Drive Test </a:t>
            </a:r>
            <a:br>
              <a:rPr lang="es-ES_tradnl" altLang="es-CL" dirty="0" smtClean="0"/>
            </a:br>
            <a:r>
              <a:rPr lang="es-ES_tradnl" altLang="es-CL" sz="2400" b="1" dirty="0"/>
              <a:t>Importancia</a:t>
            </a:r>
          </a:p>
        </p:txBody>
      </p:sp>
      <p:sp>
        <p:nvSpPr>
          <p:cNvPr id="7177" name="Rectangle 9"/>
          <p:cNvSpPr>
            <a:spLocks noGrp="1" noChangeArrowheads="1"/>
          </p:cNvSpPr>
          <p:nvPr>
            <p:ph sz="half" idx="1"/>
          </p:nvPr>
        </p:nvSpPr>
        <p:spPr/>
        <p:txBody>
          <a:bodyPr rtlCol="0">
            <a:norm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es-ES_tradnl" sz="1800" dirty="0"/>
              <a:t>La cobertura es de gran importancia para la radiodifusión terrestre</a:t>
            </a:r>
          </a:p>
          <a:p>
            <a:pPr algn="just">
              <a:lnSpc>
                <a:spcPct val="90000"/>
              </a:lnSpc>
              <a:defRPr/>
            </a:pPr>
            <a:r>
              <a:rPr lang="es-ES_tradnl" sz="1800" dirty="0"/>
              <a:t>En la fase de diseño de la red, se usan sofisticadas herramientas teóricas de planeamiento para la predicción de la cobertura</a:t>
            </a:r>
          </a:p>
          <a:p>
            <a:pPr algn="just">
              <a:lnSpc>
                <a:spcPct val="90000"/>
              </a:lnSpc>
              <a:defRPr/>
            </a:pPr>
            <a:r>
              <a:rPr lang="es-ES_tradnl" sz="1800" dirty="0"/>
              <a:t>Debido a la complejidad del entorno, estas predicciones se han de verificar una vez la red se ha establecido</a:t>
            </a:r>
          </a:p>
          <a:p>
            <a:pPr>
              <a:lnSpc>
                <a:spcPct val="90000"/>
              </a:lnSpc>
              <a:defRPr/>
            </a:pPr>
            <a:r>
              <a:rPr lang="es-AR" sz="1800" dirty="0"/>
              <a:t>Los datos son recolectados cuidadosamente durante el manejo para estándares de móviles de radiodifusión,  o en pasos por una serie de múltiples mediciones estacionarias a lo largo de la ruta.</a:t>
            </a:r>
          </a:p>
          <a:p>
            <a:pPr>
              <a:defRPr/>
            </a:pPr>
            <a:r>
              <a:rPr lang="es-AR" sz="1800" dirty="0"/>
              <a:t>La valoración de una cobertura fiable incluyendo el análisis de las causas, requiere de un conjunto mínimo de medidas de apoyo:</a:t>
            </a:r>
            <a:endParaRPr lang="es-ES_tradnl" sz="1800" dirty="0"/>
          </a:p>
          <a:p>
            <a:pPr>
              <a:lnSpc>
                <a:spcPct val="90000"/>
              </a:lnSpc>
              <a:defRPr/>
            </a:pPr>
            <a:endParaRPr lang="es-ES_tradnl" sz="1800" dirty="0"/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039" y="1268414"/>
            <a:ext cx="3876675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1 Rectángulo"/>
          <p:cNvSpPr>
            <a:spLocks noChangeArrowheads="1"/>
          </p:cNvSpPr>
          <p:nvPr/>
        </p:nvSpPr>
        <p:spPr bwMode="auto">
          <a:xfrm>
            <a:off x="6396039" y="4718050"/>
            <a:ext cx="387667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1" eaLnBrk="1" hangingPunct="1"/>
            <a:r>
              <a:rPr lang="es-ES_tradnl" altLang="es-CL" sz="1600"/>
              <a:t>Calidad de la señal</a:t>
            </a:r>
          </a:p>
          <a:p>
            <a:pPr lvl="2" eaLnBrk="1" hangingPunct="1"/>
            <a:r>
              <a:rPr lang="es-ES_tradnl" altLang="es-CL" sz="1600" b="1"/>
              <a:t>Sincronización de la señal</a:t>
            </a:r>
          </a:p>
          <a:p>
            <a:pPr lvl="2" eaLnBrk="1" hangingPunct="1"/>
            <a:r>
              <a:rPr lang="es-ES_tradnl" altLang="es-CL" sz="1600" b="1"/>
              <a:t>MERs</a:t>
            </a:r>
          </a:p>
          <a:p>
            <a:pPr lvl="2" eaLnBrk="1" hangingPunct="1"/>
            <a:r>
              <a:rPr lang="es-ES_tradnl" altLang="es-CL" sz="1600" b="1"/>
              <a:t>BERs</a:t>
            </a:r>
          </a:p>
          <a:p>
            <a:pPr lvl="1" eaLnBrk="1" hangingPunct="1"/>
            <a:r>
              <a:rPr lang="es-ES_tradnl" altLang="es-CL" sz="1600"/>
              <a:t>Análisis</a:t>
            </a:r>
          </a:p>
          <a:p>
            <a:pPr lvl="2" eaLnBrk="1" hangingPunct="1"/>
            <a:r>
              <a:rPr lang="es-ES_tradnl" altLang="es-CL" sz="1600" b="1"/>
              <a:t>Nivel RF </a:t>
            </a:r>
          </a:p>
          <a:p>
            <a:pPr lvl="2" eaLnBrk="1" hangingPunct="1"/>
            <a:r>
              <a:rPr lang="es-ES_tradnl" altLang="es-CL" sz="1600" b="1"/>
              <a:t>Patrón de eco</a:t>
            </a:r>
            <a:endParaRPr lang="es-ES_tradnl" altLang="es-CL" sz="1600"/>
          </a:p>
        </p:txBody>
      </p:sp>
    </p:spTree>
    <p:extLst>
      <p:ext uri="{BB962C8B-B14F-4D97-AF65-F5344CB8AC3E}">
        <p14:creationId xmlns:p14="http://schemas.microsoft.com/office/powerpoint/2010/main" val="2343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7" grpId="0" build="p"/>
      <p:bldP spid="1434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FFF6"/>
              </a:clrFrom>
              <a:clrTo>
                <a:srgbClr val="00FF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6" y="1412876"/>
            <a:ext cx="6257925" cy="465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altLang="es-CL" dirty="0" smtClean="0"/>
              <a:t>BCDRIVE </a:t>
            </a:r>
            <a:r>
              <a:rPr lang="es-ES_tradnl" altLang="es-CL" dirty="0" err="1" smtClean="0"/>
              <a:t>Broadcast</a:t>
            </a:r>
            <a:r>
              <a:rPr lang="es-ES_tradnl" altLang="es-CL" dirty="0" smtClean="0"/>
              <a:t> Drive Test</a:t>
            </a:r>
            <a:br>
              <a:rPr lang="es-ES_tradnl" altLang="es-CL" dirty="0" smtClean="0"/>
            </a:br>
            <a:r>
              <a:rPr lang="es-ES_tradnl" altLang="es-CL" sz="2400" b="1" dirty="0" smtClean="0"/>
              <a:t>Concepto</a:t>
            </a:r>
            <a:endParaRPr lang="es-ES_tradnl" altLang="es-CL" dirty="0" smtClean="0"/>
          </a:p>
        </p:txBody>
      </p:sp>
      <p:sp>
        <p:nvSpPr>
          <p:cNvPr id="15364" name="Text Box 22"/>
          <p:cNvSpPr txBox="1">
            <a:spLocks noChangeArrowheads="1"/>
          </p:cNvSpPr>
          <p:nvPr/>
        </p:nvSpPr>
        <p:spPr bwMode="auto">
          <a:xfrm>
            <a:off x="4248425" y="1108076"/>
            <a:ext cx="9236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s-ES_tradnl" altLang="es-CL" sz="1400" b="1"/>
              <a:t>Señal GPS</a:t>
            </a:r>
          </a:p>
        </p:txBody>
      </p:sp>
      <p:sp>
        <p:nvSpPr>
          <p:cNvPr id="15365" name="Rectangle 34"/>
          <p:cNvSpPr>
            <a:spLocks noChangeArrowheads="1"/>
          </p:cNvSpPr>
          <p:nvPr/>
        </p:nvSpPr>
        <p:spPr bwMode="auto">
          <a:xfrm>
            <a:off x="4511676" y="5992813"/>
            <a:ext cx="22320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_tradnl" altLang="es-CL" sz="1400" b="1"/>
              <a:t>Análisis individual con una hoja de cálculo</a:t>
            </a:r>
          </a:p>
        </p:txBody>
      </p:sp>
      <p:sp>
        <p:nvSpPr>
          <p:cNvPr id="15366" name="Rectangle 35"/>
          <p:cNvSpPr>
            <a:spLocks noChangeArrowheads="1"/>
          </p:cNvSpPr>
          <p:nvPr/>
        </p:nvSpPr>
        <p:spPr bwMode="auto">
          <a:xfrm>
            <a:off x="8040689" y="6007100"/>
            <a:ext cx="22320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_tradnl" altLang="es-CL" sz="1400" b="1"/>
              <a:t>Análisis potente con un archivo Google</a:t>
            </a:r>
            <a:r>
              <a:rPr lang="es-ES_tradnl" altLang="es-CL" sz="1400" b="1" baseline="30000"/>
              <a:t>®</a:t>
            </a:r>
            <a:r>
              <a:rPr lang="es-ES_tradnl" altLang="es-CL" sz="1400" b="1"/>
              <a:t>Earth</a:t>
            </a:r>
          </a:p>
        </p:txBody>
      </p:sp>
      <p:sp>
        <p:nvSpPr>
          <p:cNvPr id="15367" name="Text Box 38"/>
          <p:cNvSpPr txBox="1">
            <a:spLocks noChangeArrowheads="1"/>
          </p:cNvSpPr>
          <p:nvPr/>
        </p:nvSpPr>
        <p:spPr bwMode="auto">
          <a:xfrm>
            <a:off x="5448301" y="1108076"/>
            <a:ext cx="136729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_tradnl" altLang="es-CL" sz="1400" b="1"/>
              <a:t>Señal Broadcast</a:t>
            </a:r>
          </a:p>
        </p:txBody>
      </p:sp>
      <p:sp>
        <p:nvSpPr>
          <p:cNvPr id="15368" name="Text Box 42"/>
          <p:cNvSpPr txBox="1">
            <a:spLocks noChangeArrowheads="1"/>
          </p:cNvSpPr>
          <p:nvPr/>
        </p:nvSpPr>
        <p:spPr bwMode="auto">
          <a:xfrm>
            <a:off x="1774826" y="1728788"/>
            <a:ext cx="2447925" cy="378565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_tradnl" altLang="es-CL" sz="1600" b="1"/>
              <a:t>R&amp;S BCDRIVE Software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s-ES_tradnl" altLang="es-CL" sz="1600"/>
              <a:t> Instalable en  R&amp;S ETL o en una PC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s-ES_tradnl" altLang="es-CL" sz="1600"/>
              <a:t> Configura, controla y sincroniza uno o varios R&amp;S ETL o R&amp;S ETH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s-ES_tradnl" altLang="es-CL" sz="1600"/>
              <a:t> Recoge tiempo, coordinadas GPS y resultados medidos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s-ES_tradnl" altLang="es-CL" sz="1600"/>
              <a:t> Presenta los resultados o bien en una hoja de cálculo o en un archivo Google</a:t>
            </a:r>
            <a:r>
              <a:rPr lang="es-ES_tradnl" altLang="es-CL" sz="1600" baseline="30000"/>
              <a:t>®</a:t>
            </a:r>
            <a:r>
              <a:rPr lang="es-ES_tradnl" altLang="es-CL" sz="1600"/>
              <a:t>Earth</a:t>
            </a:r>
          </a:p>
        </p:txBody>
      </p:sp>
      <p:sp>
        <p:nvSpPr>
          <p:cNvPr id="15369" name="Rectangle 47"/>
          <p:cNvSpPr>
            <a:spLocks noChangeArrowheads="1"/>
          </p:cNvSpPr>
          <p:nvPr/>
        </p:nvSpPr>
        <p:spPr bwMode="auto">
          <a:xfrm>
            <a:off x="7464426" y="2276475"/>
            <a:ext cx="1584325" cy="1296988"/>
          </a:xfrm>
          <a:prstGeom prst="rect">
            <a:avLst/>
          </a:prstGeom>
          <a:noFill/>
          <a:ln w="76200">
            <a:solidFill>
              <a:srgbClr val="FFFF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227120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/>
      <p:bldP spid="15365" grpId="0"/>
      <p:bldP spid="15367" grpId="0"/>
      <p:bldP spid="15368" grpId="0" animBg="1"/>
      <p:bldP spid="1536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CL" altLang="es-CL" smtClean="0"/>
          </a:p>
        </p:txBody>
      </p:sp>
      <p:sp>
        <p:nvSpPr>
          <p:cNvPr id="16387" name="2 Marcador de contenido"/>
          <p:cNvSpPr>
            <a:spLocks noGrp="1"/>
          </p:cNvSpPr>
          <p:nvPr>
            <p:ph idx="1"/>
          </p:nvPr>
        </p:nvSpPr>
        <p:spPr>
          <a:xfrm>
            <a:off x="5448300" y="1600201"/>
            <a:ext cx="47625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s-CL" altLang="es-CL" sz="3600" dirty="0" smtClean="0"/>
          </a:p>
          <a:p>
            <a:pPr marL="0" indent="0">
              <a:buNone/>
            </a:pPr>
            <a:r>
              <a:rPr lang="es-CL" altLang="es-CL" sz="3600" b="1" dirty="0" smtClean="0"/>
              <a:t>Muchas gracias!</a:t>
            </a:r>
          </a:p>
          <a:p>
            <a:pPr marL="0" indent="0">
              <a:buNone/>
            </a:pPr>
            <a:endParaRPr lang="es-CL" altLang="es-CL" sz="3600" dirty="0" smtClean="0"/>
          </a:p>
          <a:p>
            <a:pPr marL="0" indent="0">
              <a:buNone/>
            </a:pPr>
            <a:endParaRPr lang="es-CL" altLang="es-CL" sz="3600" dirty="0" smtClean="0"/>
          </a:p>
          <a:p>
            <a:pPr marL="0" indent="0">
              <a:buNone/>
            </a:pPr>
            <a:endParaRPr lang="es-CL" altLang="es-CL" sz="3600" dirty="0" smtClean="0"/>
          </a:p>
          <a:p>
            <a:pPr marL="0" indent="0" algn="r">
              <a:buNone/>
            </a:pPr>
            <a:r>
              <a:rPr lang="es-CL" altLang="es-CL" sz="1800" dirty="0" smtClean="0"/>
              <a:t>Gonzalo Osorio</a:t>
            </a:r>
            <a:endParaRPr lang="es-CL" altLang="es-CL" sz="1800" dirty="0"/>
          </a:p>
          <a:p>
            <a:pPr marL="0" indent="0" algn="r">
              <a:buNone/>
            </a:pPr>
            <a:r>
              <a:rPr lang="es-CL" altLang="es-CL" sz="1800" dirty="0" smtClean="0">
                <a:hlinkClick r:id="rId2"/>
              </a:rPr>
              <a:t>gosorio@vgl.cl</a:t>
            </a:r>
            <a:endParaRPr lang="es-CL" altLang="es-CL" sz="1800" dirty="0"/>
          </a:p>
          <a:p>
            <a:pPr marL="0" indent="0" algn="r">
              <a:buNone/>
            </a:pPr>
            <a:r>
              <a:rPr lang="es-CL" altLang="es-CL" sz="1800" dirty="0"/>
              <a:t>Cel. </a:t>
            </a:r>
            <a:r>
              <a:rPr lang="es-CL" altLang="es-CL" sz="1800" dirty="0" smtClean="0"/>
              <a:t>79789628</a:t>
            </a:r>
            <a:endParaRPr lang="es-CL" altLang="es-CL" sz="1800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235076"/>
            <a:ext cx="3529012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513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7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defRPr/>
            </a:pPr>
            <a:r>
              <a:rPr lang="es-CL" sz="3200" dirty="0" smtClean="0"/>
              <a:t>Flujo Televisión Digital Terrestre (TVD)</a:t>
            </a:r>
            <a:endParaRPr lang="es-ES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0468" name="Rectangle 4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14313" indent="-214313">
              <a:lnSpc>
                <a:spcPct val="80000"/>
              </a:lnSpc>
            </a:pPr>
            <a:r>
              <a:rPr lang="es-ES" sz="2000" dirty="0"/>
              <a:t>La Televisión digital terrestre o TVD es el término que se utiliza para describir la tecnología capaz de llevar en forma abierta, de libre recepción, la transmisión de televisión mediante una codificación binaria a través de transmisores terrestres.</a:t>
            </a:r>
          </a:p>
          <a:p>
            <a:endParaRPr lang="es-ES" sz="700" dirty="0"/>
          </a:p>
          <a:p>
            <a:pPr marL="214313" indent="-214313">
              <a:lnSpc>
                <a:spcPct val="80000"/>
              </a:lnSpc>
            </a:pPr>
            <a:r>
              <a:rPr lang="es-CL" sz="2000" dirty="0"/>
              <a:t>FLUJO DE TRABAJO DIGITAL ( </a:t>
            </a:r>
            <a:r>
              <a:rPr lang="es-CL" sz="2000" dirty="0" err="1"/>
              <a:t>Workflow</a:t>
            </a:r>
            <a:r>
              <a:rPr lang="es-CL" sz="2000" dirty="0"/>
              <a:t>) TAPELESS DE UNA ESTACIÓN DE TV: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235460" y="3498503"/>
            <a:ext cx="9721080" cy="2954833"/>
            <a:chOff x="1243" y="1285"/>
            <a:chExt cx="4165" cy="941"/>
          </a:xfrm>
        </p:grpSpPr>
        <p:sp>
          <p:nvSpPr>
            <p:cNvPr id="1040" name="AutoShape 5"/>
            <p:cNvSpPr>
              <a:spLocks noChangeArrowheads="1"/>
            </p:cNvSpPr>
            <p:nvPr/>
          </p:nvSpPr>
          <p:spPr bwMode="auto">
            <a:xfrm>
              <a:off x="1243" y="1287"/>
              <a:ext cx="697" cy="455"/>
            </a:xfrm>
            <a:prstGeom prst="chevron">
              <a:avLst>
                <a:gd name="adj" fmla="val 20184"/>
              </a:avLst>
            </a:prstGeom>
            <a:solidFill>
              <a:srgbClr val="000066"/>
            </a:solidFill>
            <a:ln w="3175">
              <a:solidFill>
                <a:srgbClr val="000066"/>
              </a:solidFill>
              <a:miter lim="800000"/>
              <a:headEnd/>
              <a:tailEnd/>
            </a:ln>
          </p:spPr>
          <p:txBody>
            <a:bodyPr lIns="189000" tIns="8910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MX" sz="1050" b="1" dirty="0">
                  <a:solidFill>
                    <a:prstClr val="white"/>
                  </a:solidFill>
                  <a:latin typeface="Arial" pitchFamily="34" charset="0"/>
                </a:rPr>
                <a:t>Definición de Contenidos</a:t>
              </a:r>
              <a:endParaRPr lang="es-MX" sz="1000" b="1" dirty="0">
                <a:solidFill>
                  <a:prstClr val="white"/>
                </a:solidFill>
                <a:latin typeface="Arial" pitchFamily="34" charset="0"/>
              </a:endParaRPr>
            </a:p>
          </p:txBody>
        </p:sp>
        <p:sp>
          <p:nvSpPr>
            <p:cNvPr id="1041" name="AutoShape 6"/>
            <p:cNvSpPr>
              <a:spLocks noChangeArrowheads="1"/>
            </p:cNvSpPr>
            <p:nvPr/>
          </p:nvSpPr>
          <p:spPr bwMode="auto">
            <a:xfrm>
              <a:off x="1891" y="1287"/>
              <a:ext cx="697" cy="455"/>
            </a:xfrm>
            <a:prstGeom prst="chevron">
              <a:avLst>
                <a:gd name="adj" fmla="val 20184"/>
              </a:avLst>
            </a:prstGeom>
            <a:solidFill>
              <a:srgbClr val="000066"/>
            </a:solidFill>
            <a:ln w="3175">
              <a:solidFill>
                <a:srgbClr val="000066"/>
              </a:solidFill>
              <a:miter lim="800000"/>
              <a:headEnd/>
              <a:tailEnd/>
            </a:ln>
          </p:spPr>
          <p:txBody>
            <a:bodyPr lIns="189000" tIns="8910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MX" sz="1100" b="1" dirty="0">
                  <a:solidFill>
                    <a:prstClr val="white"/>
                  </a:solidFill>
                  <a:latin typeface="Arial" pitchFamily="34" charset="0"/>
                </a:rPr>
                <a:t>Generación o Captura</a:t>
              </a:r>
            </a:p>
          </p:txBody>
        </p:sp>
        <p:sp>
          <p:nvSpPr>
            <p:cNvPr id="1042" name="AutoShape 7"/>
            <p:cNvSpPr>
              <a:spLocks noChangeArrowheads="1"/>
            </p:cNvSpPr>
            <p:nvPr/>
          </p:nvSpPr>
          <p:spPr bwMode="auto">
            <a:xfrm>
              <a:off x="2547" y="1287"/>
              <a:ext cx="697" cy="455"/>
            </a:xfrm>
            <a:prstGeom prst="chevron">
              <a:avLst>
                <a:gd name="adj" fmla="val 20184"/>
              </a:avLst>
            </a:prstGeom>
            <a:solidFill>
              <a:srgbClr val="000066"/>
            </a:solidFill>
            <a:ln w="3175">
              <a:solidFill>
                <a:srgbClr val="000066"/>
              </a:solidFill>
              <a:miter lim="800000"/>
              <a:headEnd/>
              <a:tailEnd/>
            </a:ln>
          </p:spPr>
          <p:txBody>
            <a:bodyPr lIns="189000" tIns="8910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MX" sz="1100" b="1" dirty="0">
                  <a:solidFill>
                    <a:prstClr val="white"/>
                  </a:solidFill>
                  <a:latin typeface="Arial" pitchFamily="34" charset="0"/>
                </a:rPr>
                <a:t>Ingesta, Edición y Postproducción</a:t>
              </a:r>
            </a:p>
          </p:txBody>
        </p:sp>
        <p:sp>
          <p:nvSpPr>
            <p:cNvPr id="1043" name="AutoShape 8"/>
            <p:cNvSpPr>
              <a:spLocks noChangeArrowheads="1"/>
            </p:cNvSpPr>
            <p:nvPr/>
          </p:nvSpPr>
          <p:spPr bwMode="auto">
            <a:xfrm>
              <a:off x="3211" y="1287"/>
              <a:ext cx="697" cy="455"/>
            </a:xfrm>
            <a:prstGeom prst="chevron">
              <a:avLst>
                <a:gd name="adj" fmla="val 20184"/>
              </a:avLst>
            </a:prstGeom>
            <a:solidFill>
              <a:srgbClr val="000066"/>
            </a:solidFill>
            <a:ln w="3175">
              <a:solidFill>
                <a:srgbClr val="000066"/>
              </a:solidFill>
              <a:miter lim="800000"/>
              <a:headEnd/>
              <a:tailEnd/>
            </a:ln>
          </p:spPr>
          <p:txBody>
            <a:bodyPr lIns="189000" tIns="8910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MX" sz="1200" b="1" dirty="0">
                  <a:solidFill>
                    <a:prstClr val="white"/>
                  </a:solidFill>
                  <a:latin typeface="Arial" pitchFamily="34" charset="0"/>
                </a:rPr>
                <a:t>Almacenamiento</a:t>
              </a:r>
            </a:p>
          </p:txBody>
        </p:sp>
        <p:sp>
          <p:nvSpPr>
            <p:cNvPr id="1044" name="AutoShape 9"/>
            <p:cNvSpPr>
              <a:spLocks noChangeArrowheads="1"/>
            </p:cNvSpPr>
            <p:nvPr/>
          </p:nvSpPr>
          <p:spPr bwMode="auto">
            <a:xfrm>
              <a:off x="3875" y="1285"/>
              <a:ext cx="697" cy="455"/>
            </a:xfrm>
            <a:prstGeom prst="chevron">
              <a:avLst>
                <a:gd name="adj" fmla="val 20184"/>
              </a:avLst>
            </a:prstGeom>
            <a:solidFill>
              <a:srgbClr val="00B050"/>
            </a:solidFill>
            <a:ln w="3175">
              <a:solidFill>
                <a:srgbClr val="000066"/>
              </a:solidFill>
              <a:miter lim="800000"/>
              <a:headEnd/>
              <a:tailEnd/>
            </a:ln>
          </p:spPr>
          <p:txBody>
            <a:bodyPr lIns="189000" tIns="8910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MX" sz="1400" b="1" dirty="0">
                  <a:solidFill>
                    <a:prstClr val="white"/>
                  </a:solidFill>
                  <a:latin typeface="Arial" pitchFamily="34" charset="0"/>
                </a:rPr>
                <a:t>Transmisión</a:t>
              </a:r>
            </a:p>
          </p:txBody>
        </p:sp>
        <p:sp>
          <p:nvSpPr>
            <p:cNvPr id="1045" name="AutoShape 10"/>
            <p:cNvSpPr>
              <a:spLocks noChangeArrowheads="1"/>
            </p:cNvSpPr>
            <p:nvPr/>
          </p:nvSpPr>
          <p:spPr bwMode="auto">
            <a:xfrm>
              <a:off x="4539" y="1287"/>
              <a:ext cx="697" cy="455"/>
            </a:xfrm>
            <a:prstGeom prst="chevron">
              <a:avLst>
                <a:gd name="adj" fmla="val 20184"/>
              </a:avLst>
            </a:prstGeom>
            <a:solidFill>
              <a:srgbClr val="00B050"/>
            </a:solidFill>
            <a:ln w="3175">
              <a:solidFill>
                <a:srgbClr val="000066"/>
              </a:solidFill>
              <a:miter lim="800000"/>
              <a:headEnd/>
              <a:tailEnd/>
            </a:ln>
          </p:spPr>
          <p:txBody>
            <a:bodyPr lIns="189000" tIns="8910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MX" sz="1400" b="1" dirty="0">
                  <a:solidFill>
                    <a:prstClr val="white"/>
                  </a:solidFill>
                  <a:latin typeface="Arial" pitchFamily="34" charset="0"/>
                </a:rPr>
                <a:t>Recepción</a:t>
              </a:r>
            </a:p>
          </p:txBody>
        </p:sp>
        <p:sp>
          <p:nvSpPr>
            <p:cNvPr id="1046" name="Text Box 12"/>
            <p:cNvSpPr txBox="1">
              <a:spLocks noChangeArrowheads="1"/>
            </p:cNvSpPr>
            <p:nvPr/>
          </p:nvSpPr>
          <p:spPr bwMode="auto">
            <a:xfrm>
              <a:off x="1719" y="1866"/>
              <a:ext cx="3689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133350" indent="-133350" defTabSz="3429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CL" sz="1200" b="1" dirty="0">
                  <a:solidFill>
                    <a:prstClr val="black"/>
                  </a:solidFill>
                  <a:latin typeface="Arial" pitchFamily="34" charset="0"/>
                </a:rPr>
                <a:t>                                                      </a:t>
              </a:r>
              <a:r>
                <a:rPr lang="es-CL" sz="1200" b="1" u="sng" dirty="0" smtClean="0">
                  <a:solidFill>
                    <a:prstClr val="black"/>
                  </a:solidFill>
                  <a:latin typeface="Arial" pitchFamily="34" charset="0"/>
                </a:rPr>
                <a:t>Por </a:t>
              </a:r>
              <a:r>
                <a:rPr lang="es-CL" sz="1200" b="1" u="sng" dirty="0">
                  <a:solidFill>
                    <a:prstClr val="black"/>
                  </a:solidFill>
                  <a:latin typeface="Arial" pitchFamily="34" charset="0"/>
                </a:rPr>
                <a:t>antena terrestre (TDT)</a:t>
              </a:r>
            </a:p>
            <a:p>
              <a:pPr marL="133350" indent="-133350" defTabSz="342900" fontAlgn="base">
                <a:spcBef>
                  <a:spcPct val="0"/>
                </a:spcBef>
                <a:spcAft>
                  <a:spcPct val="0"/>
                </a:spcAft>
              </a:pPr>
              <a:endParaRPr lang="es-CL" sz="1200" b="1" dirty="0">
                <a:solidFill>
                  <a:prstClr val="black"/>
                </a:solidFill>
                <a:latin typeface="Arial" pitchFamily="34" charset="0"/>
              </a:endParaRPr>
            </a:p>
            <a:p>
              <a:pPr marL="133350" indent="-133350" defTabSz="3429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CL" sz="1200" b="1" dirty="0">
                  <a:solidFill>
                    <a:prstClr val="black"/>
                  </a:solidFill>
                  <a:latin typeface="Arial" pitchFamily="34" charset="0"/>
                </a:rPr>
                <a:t>EN EL ACCESO ESTÁ LA DIFERENCIA CON LA TELEVISIÓN DIGITAL, </a:t>
              </a:r>
              <a:r>
                <a:rPr lang="es-CL" sz="1200" b="1" u="sng" dirty="0" smtClean="0">
                  <a:solidFill>
                    <a:prstClr val="black"/>
                  </a:solidFill>
                  <a:latin typeface="Arial" pitchFamily="34" charset="0"/>
                </a:rPr>
                <a:t>DE  PAGO</a:t>
              </a:r>
              <a:r>
                <a:rPr lang="es-CL" sz="1200" b="1" dirty="0">
                  <a:solidFill>
                    <a:prstClr val="black"/>
                  </a:solidFill>
                  <a:latin typeface="Arial" pitchFamily="34" charset="0"/>
                </a:rPr>
                <a:t>:</a:t>
              </a:r>
            </a:p>
            <a:p>
              <a:pPr marL="1162050" lvl="3" indent="-133350" defTabSz="34290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lang="es-CL" sz="1050" b="1" dirty="0">
                  <a:solidFill>
                    <a:prstClr val="black"/>
                  </a:solidFill>
                  <a:latin typeface="Arial" pitchFamily="34" charset="0"/>
                </a:rPr>
                <a:t>Por Internet banda ancha</a:t>
              </a:r>
            </a:p>
            <a:p>
              <a:pPr marL="1162050" lvl="3" indent="-133350" defTabSz="34290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lang="es-CL" sz="1050" b="1" dirty="0">
                  <a:solidFill>
                    <a:prstClr val="black"/>
                  </a:solidFill>
                  <a:latin typeface="Arial" pitchFamily="34" charset="0"/>
                </a:rPr>
                <a:t>Por antena satelital ( </a:t>
              </a:r>
              <a:r>
                <a:rPr lang="es-CL" sz="1050" b="1" dirty="0" err="1">
                  <a:solidFill>
                    <a:prstClr val="black"/>
                  </a:solidFill>
                  <a:latin typeface="Arial" pitchFamily="34" charset="0"/>
                </a:rPr>
                <a:t>DirectTV</a:t>
              </a:r>
              <a:r>
                <a:rPr lang="es-CL" sz="1050" b="1" dirty="0">
                  <a:solidFill>
                    <a:prstClr val="black"/>
                  </a:solidFill>
                  <a:latin typeface="Arial" pitchFamily="34" charset="0"/>
                </a:rPr>
                <a:t>, Claro, Movistar, </a:t>
              </a:r>
              <a:r>
                <a:rPr lang="es-CL" sz="1050" b="1" dirty="0" err="1">
                  <a:solidFill>
                    <a:prstClr val="black"/>
                  </a:solidFill>
                  <a:latin typeface="Arial" pitchFamily="34" charset="0"/>
                </a:rPr>
                <a:t>TuVesHD</a:t>
              </a:r>
              <a:r>
                <a:rPr lang="es-CL" sz="1050" b="1" dirty="0">
                  <a:solidFill>
                    <a:prstClr val="black"/>
                  </a:solidFill>
                  <a:latin typeface="Arial" pitchFamily="34" charset="0"/>
                </a:rPr>
                <a:t> )</a:t>
              </a:r>
            </a:p>
            <a:p>
              <a:pPr marL="1162050" lvl="3" indent="-133350" defTabSz="34290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lang="es-CL" sz="1050" b="1" dirty="0">
                  <a:solidFill>
                    <a:prstClr val="black"/>
                  </a:solidFill>
                  <a:latin typeface="Arial" pitchFamily="34" charset="0"/>
                </a:rPr>
                <a:t>Por cable coaxial o fibra óptica ( VTR, GTD, </a:t>
              </a:r>
              <a:r>
                <a:rPr lang="es-CL" sz="1050" b="1" dirty="0" err="1">
                  <a:solidFill>
                    <a:prstClr val="black"/>
                  </a:solidFill>
                  <a:latin typeface="Arial" pitchFamily="34" charset="0"/>
                </a:rPr>
                <a:t>Telsur</a:t>
              </a:r>
              <a:r>
                <a:rPr lang="es-CL" sz="1050" b="1" dirty="0">
                  <a:solidFill>
                    <a:prstClr val="black"/>
                  </a:solidFill>
                  <a:latin typeface="Arial" pitchFamily="34" charset="0"/>
                </a:rPr>
                <a:t>, CMET, etc.)</a:t>
              </a:r>
            </a:p>
          </p:txBody>
        </p:sp>
      </p:grpSp>
      <p:graphicFrame>
        <p:nvGraphicFramePr>
          <p:cNvPr id="3686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4715317"/>
              </p:ext>
            </p:extLst>
          </p:nvPr>
        </p:nvGraphicFramePr>
        <p:xfrm>
          <a:off x="1778995" y="2996634"/>
          <a:ext cx="539722" cy="434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0" name="Image" r:id="rId4" imgW="1104372" imgH="888889" progId="">
                  <p:embed/>
                </p:oleObj>
              </mc:Choice>
              <mc:Fallback>
                <p:oleObj name="Image" r:id="rId4" imgW="1104372" imgH="888889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995" y="2996634"/>
                        <a:ext cx="539722" cy="4345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8269429"/>
              </p:ext>
            </p:extLst>
          </p:nvPr>
        </p:nvGraphicFramePr>
        <p:xfrm>
          <a:off x="3145865" y="3056824"/>
          <a:ext cx="521428" cy="352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1" name="Image" r:id="rId6" imgW="1523272" imgH="1028571" progId="">
                  <p:embed/>
                </p:oleObj>
              </mc:Choice>
              <mc:Fallback>
                <p:oleObj name="Image" r:id="rId6" imgW="1523272" imgH="1028571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5865" y="3056824"/>
                        <a:ext cx="521428" cy="3521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4026841"/>
              </p:ext>
            </p:extLst>
          </p:nvPr>
        </p:nvGraphicFramePr>
        <p:xfrm>
          <a:off x="4787025" y="3005557"/>
          <a:ext cx="381160" cy="448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2" name="Image" r:id="rId8" imgW="939683" imgH="1104372" progId="">
                  <p:embed/>
                </p:oleObj>
              </mc:Choice>
              <mc:Fallback>
                <p:oleObj name="Image" r:id="rId8" imgW="939683" imgH="1104372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025" y="3005557"/>
                        <a:ext cx="381160" cy="4482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1978644"/>
              </p:ext>
            </p:extLst>
          </p:nvPr>
        </p:nvGraphicFramePr>
        <p:xfrm>
          <a:off x="6287917" y="3028845"/>
          <a:ext cx="370488" cy="400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3" name="Image" r:id="rId10" imgW="913963" imgH="990476" progId="">
                  <p:embed/>
                </p:oleObj>
              </mc:Choice>
              <mc:Fallback>
                <p:oleObj name="Image" r:id="rId10" imgW="913963" imgH="990476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7917" y="3028845"/>
                        <a:ext cx="370488" cy="4009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3470470"/>
              </p:ext>
            </p:extLst>
          </p:nvPr>
        </p:nvGraphicFramePr>
        <p:xfrm>
          <a:off x="7952953" y="3028845"/>
          <a:ext cx="345052" cy="394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4" name="Image" r:id="rId12" imgW="825106" imgH="1028571" progId="">
                  <p:embed/>
                </p:oleObj>
              </mc:Choice>
              <mc:Fallback>
                <p:oleObj name="Image" r:id="rId12" imgW="825106" imgH="1028571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2953" y="3028845"/>
                        <a:ext cx="345052" cy="3948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7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6123875"/>
              </p:ext>
            </p:extLst>
          </p:nvPr>
        </p:nvGraphicFramePr>
        <p:xfrm>
          <a:off x="9507560" y="3010550"/>
          <a:ext cx="393357" cy="413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5" name="Image" r:id="rId14" imgW="736248" imgH="774330" progId="">
                  <p:embed/>
                </p:oleObj>
              </mc:Choice>
              <mc:Fallback>
                <p:oleObj name="Image" r:id="rId14" imgW="736248" imgH="77433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07560" y="3010550"/>
                        <a:ext cx="393357" cy="4131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0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04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6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Comparación TV Análoga vs TVD</a:t>
            </a:r>
            <a:endParaRPr lang="es-CL" dirty="0"/>
          </a:p>
        </p:txBody>
      </p:sp>
      <p:sp>
        <p:nvSpPr>
          <p:cNvPr id="78850" name="5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s-CL" sz="2200" dirty="0"/>
              <a:t>Efecto de la atenuación de la recepción de la señal por distancia u </a:t>
            </a:r>
            <a:r>
              <a:rPr lang="es-CL" sz="2200" dirty="0" smtClean="0"/>
              <a:t>obstrucciones</a:t>
            </a:r>
            <a:endParaRPr lang="es-CL" sz="2200" dirty="0"/>
          </a:p>
          <a:p>
            <a:pPr>
              <a:buFont typeface="Arial" pitchFamily="34" charset="0"/>
              <a:buNone/>
            </a:pPr>
            <a:endParaRPr lang="es-CL" b="1" i="1" dirty="0" smtClean="0"/>
          </a:p>
          <a:p>
            <a:pPr>
              <a:buFont typeface="Arial" pitchFamily="34" charset="0"/>
              <a:buNone/>
            </a:pPr>
            <a:endParaRPr lang="es-CL" b="1" i="1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1919536" y="2564904"/>
            <a:ext cx="7543305" cy="3960440"/>
            <a:chOff x="3315891" y="2619376"/>
            <a:chExt cx="5426870" cy="2742912"/>
          </a:xfrm>
        </p:grpSpPr>
        <p:sp>
          <p:nvSpPr>
            <p:cNvPr id="78851" name="Line 10"/>
            <p:cNvSpPr>
              <a:spLocks noChangeShapeType="1"/>
            </p:cNvSpPr>
            <p:nvPr/>
          </p:nvSpPr>
          <p:spPr bwMode="auto">
            <a:xfrm>
              <a:off x="4421981" y="2781302"/>
              <a:ext cx="0" cy="172759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anchor="ctr"/>
            <a:lstStyle/>
            <a:p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endParaRPr lang="es-CL" sz="135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78852" name="Line 11"/>
            <p:cNvSpPr>
              <a:spLocks noChangeShapeType="1"/>
            </p:cNvSpPr>
            <p:nvPr/>
          </p:nvSpPr>
          <p:spPr bwMode="auto">
            <a:xfrm>
              <a:off x="4421981" y="4508897"/>
              <a:ext cx="307776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/>
            <a:lstStyle/>
            <a:p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endParaRPr lang="es-CL" sz="135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78853" name="Text Box 12"/>
            <p:cNvSpPr txBox="1">
              <a:spLocks noChangeArrowheads="1"/>
            </p:cNvSpPr>
            <p:nvPr/>
          </p:nvSpPr>
          <p:spPr bwMode="auto">
            <a:xfrm>
              <a:off x="4151710" y="4808290"/>
              <a:ext cx="3671888" cy="55399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3429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500" i="1" dirty="0" err="1">
                  <a:solidFill>
                    <a:prstClr val="black"/>
                  </a:solidFill>
                  <a:cs typeface="Arial" pitchFamily="34" charset="0"/>
                </a:rPr>
                <a:t>Disminución</a:t>
              </a:r>
              <a:r>
                <a:rPr lang="en-US" altLang="ja-JP" sz="1500" i="1" dirty="0">
                  <a:solidFill>
                    <a:prstClr val="black"/>
                  </a:solidFill>
                  <a:cs typeface="Arial" pitchFamily="34" charset="0"/>
                </a:rPr>
                <a:t> de </a:t>
              </a:r>
              <a:r>
                <a:rPr lang="en-US" altLang="ja-JP" sz="1500" i="1" dirty="0" err="1">
                  <a:solidFill>
                    <a:prstClr val="black"/>
                  </a:solidFill>
                  <a:cs typeface="Arial" pitchFamily="34" charset="0"/>
                </a:rPr>
                <a:t>Intensidad</a:t>
              </a:r>
              <a:r>
                <a:rPr lang="en-US" altLang="ja-JP" sz="1500" i="1" dirty="0">
                  <a:solidFill>
                    <a:prstClr val="black"/>
                  </a:solidFill>
                  <a:cs typeface="Arial" pitchFamily="34" charset="0"/>
                </a:rPr>
                <a:t> de la </a:t>
              </a:r>
              <a:r>
                <a:rPr lang="en-US" altLang="ja-JP" sz="1500" i="1" dirty="0" err="1">
                  <a:solidFill>
                    <a:prstClr val="black"/>
                  </a:solidFill>
                  <a:cs typeface="Arial" pitchFamily="34" charset="0"/>
                </a:rPr>
                <a:t>señal</a:t>
              </a:r>
              <a:r>
                <a:rPr lang="en-US" altLang="ja-JP" sz="1500" i="1" dirty="0">
                  <a:solidFill>
                    <a:prstClr val="black"/>
                  </a:solidFill>
                  <a:cs typeface="Arial" pitchFamily="34" charset="0"/>
                </a:rPr>
                <a:t> a la </a:t>
              </a:r>
              <a:r>
                <a:rPr lang="en-US" altLang="ja-JP" sz="1500" i="1" dirty="0" err="1">
                  <a:solidFill>
                    <a:prstClr val="black"/>
                  </a:solidFill>
                  <a:cs typeface="Arial" pitchFamily="34" charset="0"/>
                </a:rPr>
                <a:t>entrada</a:t>
              </a:r>
              <a:r>
                <a:rPr lang="en-US" altLang="ja-JP" sz="1500" i="1" dirty="0">
                  <a:solidFill>
                    <a:prstClr val="black"/>
                  </a:solidFill>
                  <a:cs typeface="Arial" pitchFamily="34" charset="0"/>
                </a:rPr>
                <a:t> del receptor </a:t>
              </a:r>
            </a:p>
          </p:txBody>
        </p:sp>
        <p:sp>
          <p:nvSpPr>
            <p:cNvPr id="10" name="Text Box 13"/>
            <p:cNvSpPr txBox="1">
              <a:spLocks noChangeArrowheads="1"/>
            </p:cNvSpPr>
            <p:nvPr/>
          </p:nvSpPr>
          <p:spPr bwMode="auto">
            <a:xfrm>
              <a:off x="3315891" y="3320653"/>
              <a:ext cx="1214438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342900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ja-JP" b="1" i="1" dirty="0" err="1" smtClean="0">
                  <a:solidFill>
                    <a:srgbClr val="4F81BD">
                      <a:lumMod val="75000"/>
                    </a:srgbClr>
                  </a:solidFill>
                  <a:cs typeface="Arial" pitchFamily="34" charset="0"/>
                </a:rPr>
                <a:t>Calidad</a:t>
              </a:r>
              <a:endParaRPr lang="en-US" altLang="ja-JP" b="1" i="1" dirty="0">
                <a:solidFill>
                  <a:srgbClr val="4F81BD">
                    <a:lumMod val="75000"/>
                  </a:srgbClr>
                </a:solidFill>
                <a:cs typeface="Arial" pitchFamily="34" charset="0"/>
              </a:endParaRPr>
            </a:p>
          </p:txBody>
        </p:sp>
        <p:sp>
          <p:nvSpPr>
            <p:cNvPr id="78855" name="Line 14"/>
            <p:cNvSpPr>
              <a:spLocks noChangeShapeType="1"/>
            </p:cNvSpPr>
            <p:nvPr/>
          </p:nvSpPr>
          <p:spPr bwMode="auto">
            <a:xfrm>
              <a:off x="4637486" y="2943226"/>
              <a:ext cx="2538413" cy="12418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anchor="ctr"/>
            <a:lstStyle/>
            <a:p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endParaRPr lang="es-CL" sz="135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78856" name="Freeform 20"/>
            <p:cNvSpPr>
              <a:spLocks/>
            </p:cNvSpPr>
            <p:nvPr/>
          </p:nvSpPr>
          <p:spPr bwMode="auto">
            <a:xfrm>
              <a:off x="4637487" y="2888458"/>
              <a:ext cx="2593181" cy="1350169"/>
            </a:xfrm>
            <a:custGeom>
              <a:avLst/>
              <a:gdLst>
                <a:gd name="T0" fmla="*/ 0 w 1958"/>
                <a:gd name="T1" fmla="*/ 2147483647 h 1027"/>
                <a:gd name="T2" fmla="*/ 2147483647 w 1958"/>
                <a:gd name="T3" fmla="*/ 2147483647 h 1027"/>
                <a:gd name="T4" fmla="*/ 2147483647 w 1958"/>
                <a:gd name="T5" fmla="*/ 2147483647 h 1027"/>
                <a:gd name="T6" fmla="*/ 0 60000 65536"/>
                <a:gd name="T7" fmla="*/ 0 60000 65536"/>
                <a:gd name="T8" fmla="*/ 0 60000 65536"/>
                <a:gd name="T9" fmla="*/ 0 w 1958"/>
                <a:gd name="T10" fmla="*/ 0 h 1027"/>
                <a:gd name="T11" fmla="*/ 1958 w 1958"/>
                <a:gd name="T12" fmla="*/ 1027 h 10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8" h="1027">
                  <a:moveTo>
                    <a:pt x="0" y="29"/>
                  </a:moveTo>
                  <a:cubicBezTo>
                    <a:pt x="654" y="14"/>
                    <a:pt x="1308" y="0"/>
                    <a:pt x="1633" y="166"/>
                  </a:cubicBezTo>
                  <a:cubicBezTo>
                    <a:pt x="1958" y="332"/>
                    <a:pt x="1898" y="883"/>
                    <a:pt x="1951" y="1027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endParaRPr lang="es-CL" sz="135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78857" name="Text Box 87"/>
            <p:cNvSpPr txBox="1">
              <a:spLocks noChangeArrowheads="1"/>
            </p:cNvSpPr>
            <p:nvPr/>
          </p:nvSpPr>
          <p:spPr bwMode="auto">
            <a:xfrm>
              <a:off x="4907759" y="3644505"/>
              <a:ext cx="1079897" cy="5847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3429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600" b="1" dirty="0" smtClean="0">
                  <a:solidFill>
                    <a:prstClr val="black"/>
                  </a:solidFill>
                </a:rPr>
                <a:t>TV </a:t>
              </a:r>
              <a:r>
                <a:rPr lang="en-US" altLang="ja-JP" sz="1600" b="1" dirty="0" err="1" smtClean="0">
                  <a:solidFill>
                    <a:prstClr val="black"/>
                  </a:solidFill>
                </a:rPr>
                <a:t>Analógica</a:t>
              </a:r>
              <a:endParaRPr lang="en-US" altLang="ja-JP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78858" name="Text Box 88"/>
            <p:cNvSpPr txBox="1">
              <a:spLocks noChangeArrowheads="1"/>
            </p:cNvSpPr>
            <p:nvPr/>
          </p:nvSpPr>
          <p:spPr bwMode="auto">
            <a:xfrm>
              <a:off x="6042423" y="2619376"/>
              <a:ext cx="1457324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3429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b="1" dirty="0" smtClean="0">
                  <a:solidFill>
                    <a:prstClr val="black"/>
                  </a:solidFill>
                </a:rPr>
                <a:t>TV Digital</a:t>
              </a:r>
              <a:endParaRPr lang="en-US" altLang="ja-JP" b="1" dirty="0">
                <a:solidFill>
                  <a:prstClr val="black"/>
                </a:solidFill>
              </a:endParaRPr>
            </a:p>
          </p:txBody>
        </p:sp>
        <p:sp>
          <p:nvSpPr>
            <p:cNvPr id="15" name="14 Rectángulo"/>
            <p:cNvSpPr/>
            <p:nvPr/>
          </p:nvSpPr>
          <p:spPr>
            <a:xfrm>
              <a:off x="7499748" y="4076702"/>
              <a:ext cx="1243013" cy="7024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L" b="1" i="1" dirty="0">
                  <a:solidFill>
                    <a:srgbClr val="4F81BD">
                      <a:lumMod val="75000"/>
                    </a:srgbClr>
                  </a:solidFill>
                  <a:cs typeface="Arial" pitchFamily="34" charset="0"/>
                </a:rPr>
                <a:t>Distancia </a:t>
              </a:r>
              <a:r>
                <a:rPr lang="es-CL" b="1" i="1" dirty="0" err="1">
                  <a:solidFill>
                    <a:srgbClr val="4F81BD">
                      <a:lumMod val="75000"/>
                    </a:srgbClr>
                  </a:solidFill>
                  <a:cs typeface="Arial" pitchFamily="34" charset="0"/>
                </a:rPr>
                <a:t>Tx</a:t>
              </a:r>
              <a:r>
                <a:rPr lang="es-CL" b="1" i="1" dirty="0">
                  <a:solidFill>
                    <a:srgbClr val="4F81BD">
                      <a:lumMod val="75000"/>
                    </a:srgbClr>
                  </a:solidFill>
                  <a:cs typeface="Arial" pitchFamily="34" charset="0"/>
                </a:rPr>
                <a:t> - </a:t>
              </a:r>
              <a:r>
                <a:rPr lang="es-CL" b="1" i="1" dirty="0" err="1">
                  <a:solidFill>
                    <a:srgbClr val="4F81BD">
                      <a:lumMod val="75000"/>
                    </a:srgbClr>
                  </a:solidFill>
                  <a:cs typeface="Arial" pitchFamily="34" charset="0"/>
                </a:rPr>
                <a:t>Rx</a:t>
              </a:r>
              <a:endParaRPr lang="es-CL" b="1" i="1" dirty="0">
                <a:solidFill>
                  <a:srgbClr val="4F81BD">
                    <a:lumMod val="75000"/>
                  </a:srgbClr>
                </a:solidFill>
                <a:cs typeface="Arial" pitchFamily="34" charset="0"/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8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Comparación TV Análoga vs TVD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3083310" y="1342798"/>
            <a:ext cx="5505240" cy="850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CL" b="1" dirty="0">
                <a:solidFill>
                  <a:prstClr val="black"/>
                </a:solidFill>
                <a:cs typeface="Arial" pitchFamily="34" charset="0"/>
              </a:rPr>
              <a:t>Zonas de Servicio A y B</a:t>
            </a:r>
          </a:p>
        </p:txBody>
      </p:sp>
      <p:pic>
        <p:nvPicPr>
          <p:cNvPr id="79878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702" y="2106349"/>
            <a:ext cx="6814456" cy="21616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79879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2341" y="4403100"/>
            <a:ext cx="4970819" cy="21222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9880" name="Text Box 87"/>
          <p:cNvSpPr txBox="1">
            <a:spLocks noChangeArrowheads="1"/>
          </p:cNvSpPr>
          <p:nvPr/>
        </p:nvSpPr>
        <p:spPr bwMode="auto">
          <a:xfrm>
            <a:off x="2428702" y="4909242"/>
            <a:ext cx="179886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429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prstClr val="black"/>
                </a:solidFill>
                <a:latin typeface="Arial" pitchFamily="34" charset="0"/>
              </a:rPr>
              <a:t>TV </a:t>
            </a:r>
            <a:r>
              <a:rPr lang="en-US" altLang="ja-JP" dirty="0" err="1" smtClean="0">
                <a:solidFill>
                  <a:prstClr val="black"/>
                </a:solidFill>
                <a:latin typeface="Arial" pitchFamily="34" charset="0"/>
              </a:rPr>
              <a:t>analógica</a:t>
            </a:r>
            <a:endParaRPr lang="en-US" altLang="ja-JP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9881" name="Text Box 88"/>
          <p:cNvSpPr txBox="1">
            <a:spLocks noChangeArrowheads="1"/>
          </p:cNvSpPr>
          <p:nvPr/>
        </p:nvSpPr>
        <p:spPr bwMode="auto">
          <a:xfrm>
            <a:off x="2423592" y="5735152"/>
            <a:ext cx="144016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429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prstClr val="black"/>
                </a:solidFill>
                <a:latin typeface="Arial" pitchFamily="34" charset="0"/>
              </a:rPr>
              <a:t>TV digital</a:t>
            </a:r>
            <a:endParaRPr lang="en-US" altLang="ja-JP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9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9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9880" grpId="0"/>
      <p:bldP spid="7988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28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Cabeceras Digitales</a:t>
            </a:r>
            <a:endParaRPr lang="es-CL" sz="28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sz="2800" dirty="0" smtClean="0"/>
              <a:t>Sistemas de Transmisión de Televisión Digital Terrestre</a:t>
            </a:r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1887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4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200" dirty="0" smtClean="0">
                <a:cs typeface="Verdana" pitchFamily="34" charset="0"/>
              </a:rPr>
              <a:t>Cadena de Transmisión Digital Simple</a:t>
            </a:r>
            <a:endParaRPr lang="es-CL" sz="1400" dirty="0">
              <a:cs typeface="Verdana" pitchFamily="34" charset="0"/>
            </a:endParaRPr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CE05779D-1FF1-4F25-96DA-85A78D61EB5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055440" y="2420888"/>
            <a:ext cx="9329488" cy="3003121"/>
            <a:chOff x="2963653" y="1786385"/>
            <a:chExt cx="6048375" cy="2259765"/>
          </a:xfrm>
        </p:grpSpPr>
        <p:pic>
          <p:nvPicPr>
            <p:cNvPr id="8192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364987" y="1970840"/>
              <a:ext cx="5485321" cy="1850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1923" name="4 CuadroTexto"/>
            <p:cNvSpPr txBox="1">
              <a:spLocks noChangeArrowheads="1"/>
            </p:cNvSpPr>
            <p:nvPr/>
          </p:nvSpPr>
          <p:spPr bwMode="auto">
            <a:xfrm>
              <a:off x="3936208" y="3722985"/>
              <a:ext cx="4374356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s-ES" sz="1500" dirty="0"/>
                <a:t>32,5 Mbps = Canal 6 MHz (5,7 MHz)</a:t>
              </a:r>
              <a:endParaRPr lang="es-CL" sz="1500" dirty="0"/>
            </a:p>
          </p:txBody>
        </p:sp>
        <p:sp>
          <p:nvSpPr>
            <p:cNvPr id="81925" name="6 CuadroTexto"/>
            <p:cNvSpPr txBox="1">
              <a:spLocks noChangeArrowheads="1"/>
            </p:cNvSpPr>
            <p:nvPr/>
          </p:nvSpPr>
          <p:spPr bwMode="auto">
            <a:xfrm>
              <a:off x="2963653" y="1786385"/>
              <a:ext cx="6048375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s-CL" sz="1500" dirty="0"/>
                <a:t>Generación de TS, BTS, Modulación y Transmisión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9616" y="1412776"/>
            <a:ext cx="6480720" cy="5360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2800" dirty="0">
                <a:cs typeface="Verdana" pitchFamily="34" charset="0"/>
              </a:rPr>
              <a:t>Cadena de Transmisión Digital </a:t>
            </a:r>
            <a:r>
              <a:rPr lang="es-CL" sz="2800" dirty="0" smtClean="0">
                <a:cs typeface="Verdana" pitchFamily="34" charset="0"/>
              </a:rPr>
              <a:t>Redundante</a:t>
            </a:r>
            <a:endParaRPr lang="es-CL" sz="1100" dirty="0"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6847</TotalTime>
  <Words>1274</Words>
  <Application>Microsoft Office PowerPoint</Application>
  <PresentationFormat>Widescreen</PresentationFormat>
  <Paragraphs>189</Paragraphs>
  <Slides>35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ＭＳ Ｐゴシック</vt:lpstr>
      <vt:lpstr>Arial</vt:lpstr>
      <vt:lpstr>Calibri</vt:lpstr>
      <vt:lpstr>Tahoma</vt:lpstr>
      <vt:lpstr>Verdana</vt:lpstr>
      <vt:lpstr>Wingdings</vt:lpstr>
      <vt:lpstr>ヒラギノ角ゴ Pro W3</vt:lpstr>
      <vt:lpstr>Tema de Office</vt:lpstr>
      <vt:lpstr>10_Office Theme</vt:lpstr>
      <vt:lpstr>1_Tema de Office</vt:lpstr>
      <vt:lpstr>Image</vt:lpstr>
      <vt:lpstr>Worksheet</vt:lpstr>
      <vt:lpstr>Tecnologías y Equipamientos de Transmisión TV Digital</vt:lpstr>
      <vt:lpstr>   Agenda</vt:lpstr>
      <vt:lpstr>Quienes somos VGL</vt:lpstr>
      <vt:lpstr>Flujo Televisión Digital Terrestre (TVD)</vt:lpstr>
      <vt:lpstr>Comparación TV Análoga vs TVD</vt:lpstr>
      <vt:lpstr>Comparación TV Análoga vs TVD</vt:lpstr>
      <vt:lpstr>Cabeceras Digitales</vt:lpstr>
      <vt:lpstr>Cadena de Transmisión Digital Simple</vt:lpstr>
      <vt:lpstr>Cadena de Transmisión Digital Redundante</vt:lpstr>
      <vt:lpstr>Comparación de topologías  de headends</vt:lpstr>
      <vt:lpstr>Transmisores UHF</vt:lpstr>
      <vt:lpstr>Transmisores TVD</vt:lpstr>
      <vt:lpstr>TMU9 Transmisor de Potencia Media, enfriado por Aire</vt:lpstr>
      <vt:lpstr>R&amp;S THU9 Transmisor de Alta Potencia, enfriado por líquido</vt:lpstr>
      <vt:lpstr>Tecnología Doherty</vt:lpstr>
      <vt:lpstr>Antenas Transmisoras</vt:lpstr>
      <vt:lpstr>Antenas para transmisión  Tipo Pilón, Ranura o Slot</vt:lpstr>
      <vt:lpstr>Antenas para transmisión  Tipo Panel de dipolos</vt:lpstr>
      <vt:lpstr>Antenas para transmisión  Tipo Superturnstile</vt:lpstr>
      <vt:lpstr>Antenas para transmisión  Tipo YAGI</vt:lpstr>
      <vt:lpstr>Topologías de Redes</vt:lpstr>
      <vt:lpstr>Redes SFN y MFN - Comparación</vt:lpstr>
      <vt:lpstr>Redes SFN y MFN</vt:lpstr>
      <vt:lpstr>Ejemplos de Transmisiones TVD</vt:lpstr>
      <vt:lpstr>Programa TVD Chile</vt:lpstr>
      <vt:lpstr>Transmisiones Demostrativas UATV - Temuco</vt:lpstr>
      <vt:lpstr>Transmisiones Demostrativas ITV Patagonia – Punta Arenas</vt:lpstr>
      <vt:lpstr>Transmisiones Demostrativas Biobío TV – Concepción</vt:lpstr>
      <vt:lpstr>Transmisiones Demostrativas TVU – Concepción</vt:lpstr>
      <vt:lpstr>Transmisiones Demostrativas  Iquique TV</vt:lpstr>
      <vt:lpstr>Transmisiones Demostrativas  iNet TV - Osorno</vt:lpstr>
      <vt:lpstr>Transmisiones Demostrativas Canal 13 - Santiago</vt:lpstr>
      <vt:lpstr>Broadcast Drive Test  Importancia</vt:lpstr>
      <vt:lpstr>BCDRIVE Broadcast Drive Test Concepto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VGL - PPT Día de las Teleco</dc:title>
  <dc:creator>Gonzalo Osorio</dc:creator>
  <cp:lastModifiedBy>Gonzalo Osorio</cp:lastModifiedBy>
  <cp:revision>103</cp:revision>
  <dcterms:created xsi:type="dcterms:W3CDTF">2013-10-01T20:07:14Z</dcterms:created>
  <dcterms:modified xsi:type="dcterms:W3CDTF">2015-07-13T20:43:54Z</dcterms:modified>
</cp:coreProperties>
</file>