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7" r:id="rId2"/>
    <p:sldId id="348" r:id="rId3"/>
    <p:sldId id="352" r:id="rId4"/>
    <p:sldId id="353" r:id="rId5"/>
    <p:sldId id="359" r:id="rId6"/>
    <p:sldId id="294" r:id="rId7"/>
    <p:sldId id="362" r:id="rId8"/>
    <p:sldId id="360" r:id="rId9"/>
    <p:sldId id="342" r:id="rId10"/>
    <p:sldId id="361" r:id="rId1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40202"/>
    <a:srgbClr val="130BBD"/>
    <a:srgbClr val="3DB513"/>
    <a:srgbClr val="10B854"/>
    <a:srgbClr val="E472D7"/>
    <a:srgbClr val="CB0EAA"/>
    <a:srgbClr val="C40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10C7E8-2C8F-4419-AF7F-DE7757BA2A70}" type="doc">
      <dgm:prSet loTypeId="urn:microsoft.com/office/officeart/2005/8/layout/cycle3" loCatId="cycle" qsTypeId="urn:microsoft.com/office/officeart/2005/8/quickstyle/3d9" qsCatId="3D" csTypeId="urn:microsoft.com/office/officeart/2005/8/colors/colorful1" csCatId="colorful" phldr="1"/>
      <dgm:spPr>
        <a:scene3d>
          <a:camera prst="perspectiveRelaxed" fov="3000000">
            <a:rot lat="21000000" lon="2159400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es-CL"/>
        </a:p>
      </dgm:t>
    </dgm:pt>
    <dgm:pt modelId="{1C049E4B-4903-4501-823E-38A88B9829DA}">
      <dgm:prSet phldrT="[Texto]" custT="1"/>
      <dgm:spPr/>
      <dgm:t>
        <a:bodyPr/>
        <a:lstStyle/>
        <a:p>
          <a:r>
            <a:rPr lang="es-CL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Gratuidad </a:t>
          </a:r>
          <a:endParaRPr lang="es-CL" sz="16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0D4AD03-F639-44EB-80DB-57C4291EEE76}" type="parTrans" cxnId="{C5A63BF6-EF42-4B6F-9447-ED02FF9CB140}">
      <dgm:prSet/>
      <dgm:spPr/>
      <dgm:t>
        <a:bodyPr/>
        <a:lstStyle/>
        <a:p>
          <a:endParaRPr lang="es-CL" sz="17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F4C35F9-B7B7-4128-BAF6-4DC35779EA01}" type="sibTrans" cxnId="{C5A63BF6-EF42-4B6F-9447-ED02FF9CB140}">
      <dgm:prSet/>
      <dgm:spPr/>
      <dgm:t>
        <a:bodyPr/>
        <a:lstStyle/>
        <a:p>
          <a:endParaRPr lang="es-CL" sz="17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FE32959-5650-420B-901A-651C6B0AF4B9}">
      <dgm:prSet phldrT="[Texto]" custT="1"/>
      <dgm:spPr/>
      <dgm:t>
        <a:bodyPr/>
        <a:lstStyle/>
        <a:p>
          <a:r>
            <a:rPr lang="es-CL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Fomento a canales y contenidos regionales, locales y comunitarios</a:t>
          </a:r>
          <a:endParaRPr lang="es-CL" sz="1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2F63BCD-2A5D-46BF-AEC4-94F96E800060}" type="parTrans" cxnId="{DF056BFB-20B6-42F4-8897-F401CF5959B7}">
      <dgm:prSet/>
      <dgm:spPr/>
      <dgm:t>
        <a:bodyPr/>
        <a:lstStyle/>
        <a:p>
          <a:endParaRPr lang="es-CL" sz="17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C78BBF2-2F0E-4F22-A62C-17A20C341525}" type="sibTrans" cxnId="{DF056BFB-20B6-42F4-8897-F401CF5959B7}">
      <dgm:prSet/>
      <dgm:spPr/>
      <dgm:t>
        <a:bodyPr/>
        <a:lstStyle/>
        <a:p>
          <a:endParaRPr lang="es-CL" sz="17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31EA767-34A1-4E05-9B38-C899027944EC}">
      <dgm:prSet phldrT="[Texto]" custT="1"/>
      <dgm:spPr/>
      <dgm:t>
        <a:bodyPr/>
        <a:lstStyle/>
        <a:p>
          <a:r>
            <a:rPr lang="es-CL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Retransmisión consentida con exigencias de cobertura y calidad de recepción</a:t>
          </a:r>
          <a:endParaRPr lang="es-CL" sz="1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D5F09C1-F749-4FC5-A07B-71B630CDC885}" type="parTrans" cxnId="{8151BBFE-3B16-4DC2-92AE-530BF5BEDF67}">
      <dgm:prSet/>
      <dgm:spPr/>
      <dgm:t>
        <a:bodyPr/>
        <a:lstStyle/>
        <a:p>
          <a:endParaRPr lang="es-CL" sz="17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9B342E5-43F6-40A8-98C4-DCD783943A38}" type="sibTrans" cxnId="{8151BBFE-3B16-4DC2-92AE-530BF5BEDF67}">
      <dgm:prSet/>
      <dgm:spPr/>
      <dgm:t>
        <a:bodyPr/>
        <a:lstStyle/>
        <a:p>
          <a:endParaRPr lang="es-CL" sz="17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F2ABA49-D825-43FE-A6DC-1557CF2AE6A1}">
      <dgm:prSet phldrT="[Texto]" custT="1"/>
      <dgm:spPr/>
      <dgm:t>
        <a:bodyPr/>
        <a:lstStyle/>
        <a:p>
          <a:r>
            <a:rPr lang="es-CL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Más programación cultural y utilidad pública</a:t>
          </a:r>
          <a:endParaRPr lang="es-CL" sz="1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91408FB-C768-4F85-B8CD-68B8BFC8C05C}" type="parTrans" cxnId="{B5E3A6B4-C96E-4E41-848E-81CCF91FE54E}">
      <dgm:prSet/>
      <dgm:spPr/>
      <dgm:t>
        <a:bodyPr/>
        <a:lstStyle/>
        <a:p>
          <a:endParaRPr lang="es-CL" sz="17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035C746-B0EE-45D3-872F-27D374A67265}" type="sibTrans" cxnId="{B5E3A6B4-C96E-4E41-848E-81CCF91FE54E}">
      <dgm:prSet/>
      <dgm:spPr/>
      <dgm:t>
        <a:bodyPr/>
        <a:lstStyle/>
        <a:p>
          <a:endParaRPr lang="es-CL" sz="17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B6A17F9-36D7-4D4E-8C02-11758AB1E5CA}">
      <dgm:prSet phldrT="[Texto]" custT="1"/>
      <dgm:spPr/>
      <dgm:t>
        <a:bodyPr/>
        <a:lstStyle/>
        <a:p>
          <a:r>
            <a:rPr lang="es-CL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Concesiones a plazo fijo sin concentración de medios </a:t>
          </a:r>
          <a:endParaRPr lang="es-CL" sz="1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2AF50F7-9B15-49CF-A147-F7716BBEC7F5}" type="parTrans" cxnId="{0096EC99-3706-49C0-A05A-6915AE0C0BBE}">
      <dgm:prSet/>
      <dgm:spPr/>
      <dgm:t>
        <a:bodyPr/>
        <a:lstStyle/>
        <a:p>
          <a:endParaRPr lang="es-CL" sz="17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F689AF4-4C72-4DBB-8B34-A927CD3918F7}" type="sibTrans" cxnId="{0096EC99-3706-49C0-A05A-6915AE0C0BBE}">
      <dgm:prSet/>
      <dgm:spPr/>
      <dgm:t>
        <a:bodyPr/>
        <a:lstStyle/>
        <a:p>
          <a:endParaRPr lang="es-CL" sz="17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8F84684-C119-43AD-B019-9384104B4116}">
      <dgm:prSet phldrT="[Texto]" custT="1"/>
      <dgm:spPr/>
      <dgm:t>
        <a:bodyPr/>
        <a:lstStyle/>
        <a:p>
          <a:r>
            <a:rPr lang="es-CL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Plazo máximo de 5 años para cubrir las 15 regiones</a:t>
          </a:r>
          <a:endParaRPr lang="es-CL" sz="1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DA156C9-F360-40B4-BC88-CF2936DD226D}" type="parTrans" cxnId="{2BDAA50B-7EE9-47D6-AB28-3B01F5230378}">
      <dgm:prSet/>
      <dgm:spPr/>
      <dgm:t>
        <a:bodyPr/>
        <a:lstStyle/>
        <a:p>
          <a:endParaRPr lang="es-ES"/>
        </a:p>
      </dgm:t>
    </dgm:pt>
    <dgm:pt modelId="{3F2BD6A2-1893-4963-8FE5-CCE1D737FD92}" type="sibTrans" cxnId="{2BDAA50B-7EE9-47D6-AB28-3B01F5230378}">
      <dgm:prSet/>
      <dgm:spPr/>
      <dgm:t>
        <a:bodyPr/>
        <a:lstStyle/>
        <a:p>
          <a:endParaRPr lang="es-ES"/>
        </a:p>
      </dgm:t>
    </dgm:pt>
    <dgm:pt modelId="{B399FE4E-8098-49B6-A504-C1ABF5BE9303}" type="pres">
      <dgm:prSet presAssocID="{3D10C7E8-2C8F-4419-AF7F-DE7757BA2A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161E23D-12F7-4322-B1D5-A0AC2E0D7AB4}" type="pres">
      <dgm:prSet presAssocID="{3D10C7E8-2C8F-4419-AF7F-DE7757BA2A70}" presName="cycle" presStyleCnt="0"/>
      <dgm:spPr/>
      <dgm:t>
        <a:bodyPr/>
        <a:lstStyle/>
        <a:p>
          <a:endParaRPr lang="es-CL"/>
        </a:p>
      </dgm:t>
    </dgm:pt>
    <dgm:pt modelId="{70A32150-B894-4E00-9A44-B0ABEB2C552D}" type="pres">
      <dgm:prSet presAssocID="{1C049E4B-4903-4501-823E-38A88B9829DA}" presName="nodeFirstNode" presStyleLbl="node1" presStyleIdx="0" presStyleCnt="6" custScaleX="101594" custRadScaleRad="100045" custRadScaleInc="-26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C3BBD7-E8D5-41F7-AD7F-7CF293870A9F}" type="pres">
      <dgm:prSet presAssocID="{FF4C35F9-B7B7-4128-BAF6-4DC35779EA01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21D1C732-AC8C-4C4C-A68F-144AC7FA7BB3}" type="pres">
      <dgm:prSet presAssocID="{4FE32959-5650-420B-901A-651C6B0AF4B9}" presName="nodeFollowingNodes" presStyleLbl="node1" presStyleIdx="1" presStyleCnt="6" custScaleX="101594" custRadScaleRad="111823" custRadScaleInc="-25061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8139EE2-AD17-4FEA-B631-85C6A9652786}" type="pres">
      <dgm:prSet presAssocID="{531EA767-34A1-4E05-9B38-C899027944EC}" presName="nodeFollowingNodes" presStyleLbl="node1" presStyleIdx="2" presStyleCnt="6" custScaleX="101594" custRadScaleRad="106333" custRadScaleInc="2449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05F8A9-E8B9-4D3E-8D0C-8EE60763313C}" type="pres">
      <dgm:prSet presAssocID="{9F2ABA49-D825-43FE-A6DC-1557CF2AE6A1}" presName="nodeFollowingNodes" presStyleLbl="node1" presStyleIdx="3" presStyleCnt="6" custScaleX="101594" custRadScaleRad="106429" custRadScaleInc="-20998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6E9B57F-7610-46F6-BAB4-E6C792C513AB}" type="pres">
      <dgm:prSet presAssocID="{E8F84684-C119-43AD-B019-9384104B4116}" presName="nodeFollowingNodes" presStyleLbl="node1" presStyleIdx="4" presStyleCnt="6" custScaleX="101594" custRadScaleRad="100243" custRadScaleInc="-1104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6AB764-5959-4B37-BD03-81B2545AD5D6}" type="pres">
      <dgm:prSet presAssocID="{2B6A17F9-36D7-4D4E-8C02-11758AB1E5CA}" presName="nodeFollowingNodes" presStyleLbl="node1" presStyleIdx="5" presStyleCnt="6" custScaleX="101594" custRadScaleRad="118613" custRadScaleInc="33596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3C96717-7650-294B-959F-E96FFE67772D}" type="presOf" srcId="{4FE32959-5650-420B-901A-651C6B0AF4B9}" destId="{21D1C732-AC8C-4C4C-A68F-144AC7FA7BB3}" srcOrd="0" destOrd="0" presId="urn:microsoft.com/office/officeart/2005/8/layout/cycle3"/>
    <dgm:cxn modelId="{C234ACE4-9F8E-554F-969B-0E6D0330F89A}" type="presOf" srcId="{3D10C7E8-2C8F-4419-AF7F-DE7757BA2A70}" destId="{B399FE4E-8098-49B6-A504-C1ABF5BE9303}" srcOrd="0" destOrd="0" presId="urn:microsoft.com/office/officeart/2005/8/layout/cycle3"/>
    <dgm:cxn modelId="{C8435E6D-5C73-1C4A-9904-8F0D78BF9B23}" type="presOf" srcId="{FF4C35F9-B7B7-4128-BAF6-4DC35779EA01}" destId="{C8C3BBD7-E8D5-41F7-AD7F-7CF293870A9F}" srcOrd="0" destOrd="0" presId="urn:microsoft.com/office/officeart/2005/8/layout/cycle3"/>
    <dgm:cxn modelId="{B9DFCEF4-3723-A642-BB15-AD4D7F32DE80}" type="presOf" srcId="{531EA767-34A1-4E05-9B38-C899027944EC}" destId="{F8139EE2-AD17-4FEA-B631-85C6A9652786}" srcOrd="0" destOrd="0" presId="urn:microsoft.com/office/officeart/2005/8/layout/cycle3"/>
    <dgm:cxn modelId="{0096EC99-3706-49C0-A05A-6915AE0C0BBE}" srcId="{3D10C7E8-2C8F-4419-AF7F-DE7757BA2A70}" destId="{2B6A17F9-36D7-4D4E-8C02-11758AB1E5CA}" srcOrd="5" destOrd="0" parTransId="{C2AF50F7-9B15-49CF-A147-F7716BBEC7F5}" sibTransId="{BF689AF4-4C72-4DBB-8B34-A927CD3918F7}"/>
    <dgm:cxn modelId="{8C357E6D-8595-0747-8398-38149A283C11}" type="presOf" srcId="{9F2ABA49-D825-43FE-A6DC-1557CF2AE6A1}" destId="{F905F8A9-E8B9-4D3E-8D0C-8EE60763313C}" srcOrd="0" destOrd="0" presId="urn:microsoft.com/office/officeart/2005/8/layout/cycle3"/>
    <dgm:cxn modelId="{4B34513F-A4E9-1D41-B0CC-24F7AA7E5D4A}" type="presOf" srcId="{1C049E4B-4903-4501-823E-38A88B9829DA}" destId="{70A32150-B894-4E00-9A44-B0ABEB2C552D}" srcOrd="0" destOrd="0" presId="urn:microsoft.com/office/officeart/2005/8/layout/cycle3"/>
    <dgm:cxn modelId="{1CA29B00-AC65-F642-ADFB-3681D3854DC8}" type="presOf" srcId="{E8F84684-C119-43AD-B019-9384104B4116}" destId="{76E9B57F-7610-46F6-BAB4-E6C792C513AB}" srcOrd="0" destOrd="0" presId="urn:microsoft.com/office/officeart/2005/8/layout/cycle3"/>
    <dgm:cxn modelId="{6FA22A35-78E4-9A4B-B73A-C8537BC83CD7}" type="presOf" srcId="{2B6A17F9-36D7-4D4E-8C02-11758AB1E5CA}" destId="{416AB764-5959-4B37-BD03-81B2545AD5D6}" srcOrd="0" destOrd="0" presId="urn:microsoft.com/office/officeart/2005/8/layout/cycle3"/>
    <dgm:cxn modelId="{8151BBFE-3B16-4DC2-92AE-530BF5BEDF67}" srcId="{3D10C7E8-2C8F-4419-AF7F-DE7757BA2A70}" destId="{531EA767-34A1-4E05-9B38-C899027944EC}" srcOrd="2" destOrd="0" parTransId="{5D5F09C1-F749-4FC5-A07B-71B630CDC885}" sibTransId="{89B342E5-43F6-40A8-98C4-DCD783943A38}"/>
    <dgm:cxn modelId="{C5A63BF6-EF42-4B6F-9447-ED02FF9CB140}" srcId="{3D10C7E8-2C8F-4419-AF7F-DE7757BA2A70}" destId="{1C049E4B-4903-4501-823E-38A88B9829DA}" srcOrd="0" destOrd="0" parTransId="{80D4AD03-F639-44EB-80DB-57C4291EEE76}" sibTransId="{FF4C35F9-B7B7-4128-BAF6-4DC35779EA01}"/>
    <dgm:cxn modelId="{DF056BFB-20B6-42F4-8897-F401CF5959B7}" srcId="{3D10C7E8-2C8F-4419-AF7F-DE7757BA2A70}" destId="{4FE32959-5650-420B-901A-651C6B0AF4B9}" srcOrd="1" destOrd="0" parTransId="{C2F63BCD-2A5D-46BF-AEC4-94F96E800060}" sibTransId="{2C78BBF2-2F0E-4F22-A62C-17A20C341525}"/>
    <dgm:cxn modelId="{2BDAA50B-7EE9-47D6-AB28-3B01F5230378}" srcId="{3D10C7E8-2C8F-4419-AF7F-DE7757BA2A70}" destId="{E8F84684-C119-43AD-B019-9384104B4116}" srcOrd="4" destOrd="0" parTransId="{8DA156C9-F360-40B4-BC88-CF2936DD226D}" sibTransId="{3F2BD6A2-1893-4963-8FE5-CCE1D737FD92}"/>
    <dgm:cxn modelId="{B5E3A6B4-C96E-4E41-848E-81CCF91FE54E}" srcId="{3D10C7E8-2C8F-4419-AF7F-DE7757BA2A70}" destId="{9F2ABA49-D825-43FE-A6DC-1557CF2AE6A1}" srcOrd="3" destOrd="0" parTransId="{691408FB-C768-4F85-B8CD-68B8BFC8C05C}" sibTransId="{5035C746-B0EE-45D3-872F-27D374A67265}"/>
    <dgm:cxn modelId="{8C177CE9-F3DC-2644-9983-86486960FCEA}" type="presParOf" srcId="{B399FE4E-8098-49B6-A504-C1ABF5BE9303}" destId="{3161E23D-12F7-4322-B1D5-A0AC2E0D7AB4}" srcOrd="0" destOrd="0" presId="urn:microsoft.com/office/officeart/2005/8/layout/cycle3"/>
    <dgm:cxn modelId="{7E604776-6EDD-7446-B997-5ADA1B1885F3}" type="presParOf" srcId="{3161E23D-12F7-4322-B1D5-A0AC2E0D7AB4}" destId="{70A32150-B894-4E00-9A44-B0ABEB2C552D}" srcOrd="0" destOrd="0" presId="urn:microsoft.com/office/officeart/2005/8/layout/cycle3"/>
    <dgm:cxn modelId="{96F160C7-5CAC-2E49-B574-C52E3168348C}" type="presParOf" srcId="{3161E23D-12F7-4322-B1D5-A0AC2E0D7AB4}" destId="{C8C3BBD7-E8D5-41F7-AD7F-7CF293870A9F}" srcOrd="1" destOrd="0" presId="urn:microsoft.com/office/officeart/2005/8/layout/cycle3"/>
    <dgm:cxn modelId="{5CB445E9-23BE-084A-947A-E37435AB2564}" type="presParOf" srcId="{3161E23D-12F7-4322-B1D5-A0AC2E0D7AB4}" destId="{21D1C732-AC8C-4C4C-A68F-144AC7FA7BB3}" srcOrd="2" destOrd="0" presId="urn:microsoft.com/office/officeart/2005/8/layout/cycle3"/>
    <dgm:cxn modelId="{1105DCF3-7A3F-694E-9AC8-FB7440092AB0}" type="presParOf" srcId="{3161E23D-12F7-4322-B1D5-A0AC2E0D7AB4}" destId="{F8139EE2-AD17-4FEA-B631-85C6A9652786}" srcOrd="3" destOrd="0" presId="urn:microsoft.com/office/officeart/2005/8/layout/cycle3"/>
    <dgm:cxn modelId="{97873982-3020-7747-A7F2-4BA265DB3180}" type="presParOf" srcId="{3161E23D-12F7-4322-B1D5-A0AC2E0D7AB4}" destId="{F905F8A9-E8B9-4D3E-8D0C-8EE60763313C}" srcOrd="4" destOrd="0" presId="urn:microsoft.com/office/officeart/2005/8/layout/cycle3"/>
    <dgm:cxn modelId="{D1BE41B1-3C76-2147-9A09-C97343D7183E}" type="presParOf" srcId="{3161E23D-12F7-4322-B1D5-A0AC2E0D7AB4}" destId="{76E9B57F-7610-46F6-BAB4-E6C792C513AB}" srcOrd="5" destOrd="0" presId="urn:microsoft.com/office/officeart/2005/8/layout/cycle3"/>
    <dgm:cxn modelId="{55A0F5E8-DD80-A84A-9F09-757D2CB75ADF}" type="presParOf" srcId="{3161E23D-12F7-4322-B1D5-A0AC2E0D7AB4}" destId="{416AB764-5959-4B37-BD03-81B2545AD5D6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74FDD1-978F-451F-9B99-598BCC0E1A60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3911E1E4-552E-4CFD-96E8-03A68C86F22E}">
      <dgm:prSet/>
      <dgm:spPr/>
      <dgm:t>
        <a:bodyPr/>
        <a:lstStyle/>
        <a:p>
          <a:pPr rtl="0"/>
          <a:r>
            <a:rPr lang="es-CL" dirty="0" smtClean="0"/>
            <a:t>Promulgación Ley 20.750: 22 de Mayo 2014</a:t>
          </a:r>
          <a:endParaRPr lang="es-CL" dirty="0"/>
        </a:p>
      </dgm:t>
    </dgm:pt>
    <dgm:pt modelId="{BB2B747F-2FE2-4A14-AA58-6B797D0BD3FF}" type="parTrans" cxnId="{2520CB30-A06B-4444-91F9-88E91DFE74FC}">
      <dgm:prSet/>
      <dgm:spPr/>
      <dgm:t>
        <a:bodyPr/>
        <a:lstStyle/>
        <a:p>
          <a:endParaRPr lang="es-CL"/>
        </a:p>
      </dgm:t>
    </dgm:pt>
    <dgm:pt modelId="{E415AAF1-130B-452C-B450-1B2F6D95D1A6}" type="sibTrans" cxnId="{2520CB30-A06B-4444-91F9-88E91DFE74FC}">
      <dgm:prSet/>
      <dgm:spPr/>
      <dgm:t>
        <a:bodyPr/>
        <a:lstStyle/>
        <a:p>
          <a:endParaRPr lang="es-CL"/>
        </a:p>
      </dgm:t>
    </dgm:pt>
    <dgm:pt modelId="{A1747C35-78C2-4E57-9A65-3A43DDFA71B6}">
      <dgm:prSet/>
      <dgm:spPr/>
      <dgm:t>
        <a:bodyPr/>
        <a:lstStyle/>
        <a:p>
          <a:pPr rtl="0"/>
          <a:r>
            <a:rPr lang="es-CL" smtClean="0"/>
            <a:t>Plan de Radiodifusión (Reglamento): 60 días una vez dictada la ley</a:t>
          </a:r>
          <a:endParaRPr lang="es-CL"/>
        </a:p>
      </dgm:t>
    </dgm:pt>
    <dgm:pt modelId="{9EE4438A-3AC2-4C2D-A0AD-6B85A22E6B06}" type="parTrans" cxnId="{3B1C9EF0-406F-433D-8038-5A744A4C8610}">
      <dgm:prSet/>
      <dgm:spPr/>
      <dgm:t>
        <a:bodyPr/>
        <a:lstStyle/>
        <a:p>
          <a:endParaRPr lang="es-CL"/>
        </a:p>
      </dgm:t>
    </dgm:pt>
    <dgm:pt modelId="{EE2F5A9A-D9CF-4AE1-9474-C007EE2EBF0B}" type="sibTrans" cxnId="{3B1C9EF0-406F-433D-8038-5A744A4C8610}">
      <dgm:prSet/>
      <dgm:spPr/>
      <dgm:t>
        <a:bodyPr/>
        <a:lstStyle/>
        <a:p>
          <a:endParaRPr lang="es-CL"/>
        </a:p>
      </dgm:t>
    </dgm:pt>
    <dgm:pt modelId="{D8558220-3314-46BE-9ABE-B9D94FFB46AE}">
      <dgm:prSet/>
      <dgm:spPr/>
      <dgm:t>
        <a:bodyPr/>
        <a:lstStyle/>
        <a:p>
          <a:pPr rtl="0"/>
          <a:r>
            <a:rPr lang="es-CL" dirty="0" smtClean="0"/>
            <a:t>Consulta Pública Plan de Radiodifusión (26  de Julio al 10 de Agosto)</a:t>
          </a:r>
          <a:endParaRPr lang="es-CL" dirty="0"/>
        </a:p>
      </dgm:t>
    </dgm:pt>
    <dgm:pt modelId="{46D86C0B-E21D-4E2D-AB0B-5FB84653A691}" type="parTrans" cxnId="{D1B9AF20-0993-42D7-833D-5A403C976A06}">
      <dgm:prSet/>
      <dgm:spPr/>
      <dgm:t>
        <a:bodyPr/>
        <a:lstStyle/>
        <a:p>
          <a:endParaRPr lang="es-CL"/>
        </a:p>
      </dgm:t>
    </dgm:pt>
    <dgm:pt modelId="{59903F09-FD59-4D67-B201-0EDDE669BD62}" type="sibTrans" cxnId="{D1B9AF20-0993-42D7-833D-5A403C976A06}">
      <dgm:prSet/>
      <dgm:spPr/>
      <dgm:t>
        <a:bodyPr/>
        <a:lstStyle/>
        <a:p>
          <a:endParaRPr lang="es-CL"/>
        </a:p>
      </dgm:t>
    </dgm:pt>
    <dgm:pt modelId="{73F219FD-706A-45AB-91BE-9AFC99DA6C91}">
      <dgm:prSet/>
      <dgm:spPr/>
      <dgm:t>
        <a:bodyPr/>
        <a:lstStyle/>
        <a:p>
          <a:pPr rtl="0"/>
          <a:r>
            <a:rPr lang="es-CL" dirty="0" smtClean="0"/>
            <a:t>Publicación Plan PRT: 15  de Abril</a:t>
          </a:r>
          <a:endParaRPr lang="es-CL" dirty="0"/>
        </a:p>
      </dgm:t>
    </dgm:pt>
    <dgm:pt modelId="{C30C5DEB-2913-41C9-856D-45000498A330}" type="parTrans" cxnId="{65991912-11A2-4079-9945-BFD3842A8108}">
      <dgm:prSet/>
      <dgm:spPr/>
      <dgm:t>
        <a:bodyPr/>
        <a:lstStyle/>
        <a:p>
          <a:endParaRPr lang="es-CL"/>
        </a:p>
      </dgm:t>
    </dgm:pt>
    <dgm:pt modelId="{9A34B2E7-8E30-4E38-9A22-2AC27EC56CCA}" type="sibTrans" cxnId="{65991912-11A2-4079-9945-BFD3842A8108}">
      <dgm:prSet/>
      <dgm:spPr/>
      <dgm:t>
        <a:bodyPr/>
        <a:lstStyle/>
        <a:p>
          <a:endParaRPr lang="es-CL"/>
        </a:p>
      </dgm:t>
    </dgm:pt>
    <dgm:pt modelId="{0622593E-DA83-4FD8-9AE9-7D427C597EF3}">
      <dgm:prSet/>
      <dgm:spPr/>
      <dgm:t>
        <a:bodyPr/>
        <a:lstStyle/>
        <a:p>
          <a:pPr rtl="0"/>
          <a:r>
            <a:rPr lang="es-CL" smtClean="0"/>
            <a:t>Resoluciones Complementarias</a:t>
          </a:r>
          <a:endParaRPr lang="es-CL"/>
        </a:p>
      </dgm:t>
    </dgm:pt>
    <dgm:pt modelId="{9D814AB9-0286-4A3E-8DAE-1332C6F16929}" type="parTrans" cxnId="{9D360604-6E34-4EFC-8D0B-D9DF1EAAB9FF}">
      <dgm:prSet/>
      <dgm:spPr/>
      <dgm:t>
        <a:bodyPr/>
        <a:lstStyle/>
        <a:p>
          <a:endParaRPr lang="es-CL"/>
        </a:p>
      </dgm:t>
    </dgm:pt>
    <dgm:pt modelId="{F4C87DA0-D321-4C35-B038-767F685B2D11}" type="sibTrans" cxnId="{9D360604-6E34-4EFC-8D0B-D9DF1EAAB9FF}">
      <dgm:prSet/>
      <dgm:spPr/>
      <dgm:t>
        <a:bodyPr/>
        <a:lstStyle/>
        <a:p>
          <a:endParaRPr lang="es-CL"/>
        </a:p>
      </dgm:t>
    </dgm:pt>
    <dgm:pt modelId="{A2A02285-381E-4727-A769-66C3755E7F31}">
      <dgm:prSet/>
      <dgm:spPr/>
      <dgm:t>
        <a:bodyPr/>
        <a:lstStyle/>
        <a:p>
          <a:pPr rtl="0"/>
          <a:r>
            <a:rPr lang="es-CL" dirty="0" smtClean="0"/>
            <a:t>Asignación Frecuencias de Reemplazo</a:t>
          </a:r>
          <a:endParaRPr lang="es-CL" dirty="0"/>
        </a:p>
      </dgm:t>
    </dgm:pt>
    <dgm:pt modelId="{6E9BE295-C74D-4DA9-A6AB-E052E96D1FFA}" type="parTrans" cxnId="{F37EA4C5-7E31-4966-AF86-F1C027808E8A}">
      <dgm:prSet/>
      <dgm:spPr/>
      <dgm:t>
        <a:bodyPr/>
        <a:lstStyle/>
        <a:p>
          <a:endParaRPr lang="es-CL"/>
        </a:p>
      </dgm:t>
    </dgm:pt>
    <dgm:pt modelId="{A3966AA0-3060-4A54-A2DA-6D55E6AC4984}" type="sibTrans" cxnId="{F37EA4C5-7E31-4966-AF86-F1C027808E8A}">
      <dgm:prSet/>
      <dgm:spPr/>
      <dgm:t>
        <a:bodyPr/>
        <a:lstStyle/>
        <a:p>
          <a:endParaRPr lang="es-CL"/>
        </a:p>
      </dgm:t>
    </dgm:pt>
    <dgm:pt modelId="{A45A19F0-7515-4CEE-B689-ACC4F93E912B}">
      <dgm:prSet/>
      <dgm:spPr/>
      <dgm:t>
        <a:bodyPr/>
        <a:lstStyle/>
        <a:p>
          <a:pPr rtl="0"/>
          <a:r>
            <a:rPr lang="es-CL" smtClean="0"/>
            <a:t>Asignación Canal Virtual</a:t>
          </a:r>
          <a:endParaRPr lang="es-CL"/>
        </a:p>
      </dgm:t>
    </dgm:pt>
    <dgm:pt modelId="{8CD8D713-198F-4D68-B42C-E7F475674E68}" type="parTrans" cxnId="{25C245F7-2E33-4A1D-93F0-28CDE0D0E91F}">
      <dgm:prSet/>
      <dgm:spPr/>
      <dgm:t>
        <a:bodyPr/>
        <a:lstStyle/>
        <a:p>
          <a:endParaRPr lang="es-CL"/>
        </a:p>
      </dgm:t>
    </dgm:pt>
    <dgm:pt modelId="{9F0185FE-7F60-47BC-AB38-3F30ADDF0354}" type="sibTrans" cxnId="{25C245F7-2E33-4A1D-93F0-28CDE0D0E91F}">
      <dgm:prSet/>
      <dgm:spPr/>
      <dgm:t>
        <a:bodyPr/>
        <a:lstStyle/>
        <a:p>
          <a:endParaRPr lang="es-CL"/>
        </a:p>
      </dgm:t>
    </dgm:pt>
    <dgm:pt modelId="{3E0CBF54-8CBE-48DD-A3BB-C36A68A11939}">
      <dgm:prSet/>
      <dgm:spPr/>
      <dgm:t>
        <a:bodyPr/>
        <a:lstStyle/>
        <a:p>
          <a:pPr rtl="0"/>
          <a:r>
            <a:rPr lang="es-CL" smtClean="0"/>
            <a:t>Especificaciones Proyectos Técnicos</a:t>
          </a:r>
          <a:endParaRPr lang="es-CL"/>
        </a:p>
      </dgm:t>
    </dgm:pt>
    <dgm:pt modelId="{62AFA7E3-D463-4DFA-B05A-BB7C15255A39}" type="parTrans" cxnId="{B8D38983-3255-4639-A74D-AAF46FA5B31F}">
      <dgm:prSet/>
      <dgm:spPr/>
      <dgm:t>
        <a:bodyPr/>
        <a:lstStyle/>
        <a:p>
          <a:endParaRPr lang="es-CL"/>
        </a:p>
      </dgm:t>
    </dgm:pt>
    <dgm:pt modelId="{3B0AE677-52B1-4C40-8C30-F8D712D37BCF}" type="sibTrans" cxnId="{B8D38983-3255-4639-A74D-AAF46FA5B31F}">
      <dgm:prSet/>
      <dgm:spPr/>
      <dgm:t>
        <a:bodyPr/>
        <a:lstStyle/>
        <a:p>
          <a:endParaRPr lang="es-CL"/>
        </a:p>
      </dgm:t>
    </dgm:pt>
    <dgm:pt modelId="{2D505CB1-C98E-491A-80D9-518BC3340450}">
      <dgm:prSet/>
      <dgm:spPr/>
      <dgm:t>
        <a:bodyPr/>
        <a:lstStyle/>
        <a:p>
          <a:pPr rtl="0"/>
          <a:r>
            <a:rPr lang="es-CL" smtClean="0"/>
            <a:t>Soluciones Complementarias</a:t>
          </a:r>
          <a:endParaRPr lang="es-CL"/>
        </a:p>
      </dgm:t>
    </dgm:pt>
    <dgm:pt modelId="{7E47C413-703B-48FD-884A-A5EE972F83CC}" type="parTrans" cxnId="{9B767041-1A17-45CA-9E17-8499AD5362A0}">
      <dgm:prSet/>
      <dgm:spPr/>
      <dgm:t>
        <a:bodyPr/>
        <a:lstStyle/>
        <a:p>
          <a:endParaRPr lang="es-CL"/>
        </a:p>
      </dgm:t>
    </dgm:pt>
    <dgm:pt modelId="{953074E5-30D2-4026-B193-16BBBFE86366}" type="sibTrans" cxnId="{9B767041-1A17-45CA-9E17-8499AD5362A0}">
      <dgm:prSet/>
      <dgm:spPr/>
      <dgm:t>
        <a:bodyPr/>
        <a:lstStyle/>
        <a:p>
          <a:endParaRPr lang="es-CL"/>
        </a:p>
      </dgm:t>
    </dgm:pt>
    <dgm:pt modelId="{8E371ECF-0287-45B4-975B-7715B5E55986}">
      <dgm:prSet/>
      <dgm:spPr/>
      <dgm:t>
        <a:bodyPr/>
        <a:lstStyle/>
        <a:p>
          <a:pPr rtl="0"/>
          <a:r>
            <a:rPr lang="es-CL" dirty="0" smtClean="0"/>
            <a:t>Inicio Servicio</a:t>
          </a:r>
        </a:p>
        <a:p>
          <a:pPr rtl="0"/>
          <a:r>
            <a:rPr lang="es-CL" dirty="0" smtClean="0"/>
            <a:t>Canales digitales</a:t>
          </a:r>
          <a:endParaRPr lang="es-CL" dirty="0"/>
        </a:p>
      </dgm:t>
    </dgm:pt>
    <dgm:pt modelId="{3AB62DA6-31F6-4E15-8651-0145DE90089F}" type="parTrans" cxnId="{5093AD86-66C0-41F9-BC0B-6A87E51FCF9C}">
      <dgm:prSet/>
      <dgm:spPr/>
      <dgm:t>
        <a:bodyPr/>
        <a:lstStyle/>
        <a:p>
          <a:endParaRPr lang="es-CL"/>
        </a:p>
      </dgm:t>
    </dgm:pt>
    <dgm:pt modelId="{560BB18D-A863-459A-8BC7-060B9D282253}" type="sibTrans" cxnId="{5093AD86-66C0-41F9-BC0B-6A87E51FCF9C}">
      <dgm:prSet/>
      <dgm:spPr/>
      <dgm:t>
        <a:bodyPr/>
        <a:lstStyle/>
        <a:p>
          <a:endParaRPr lang="es-CL"/>
        </a:p>
      </dgm:t>
    </dgm:pt>
    <dgm:pt modelId="{B773CBFB-02EC-472F-8EAD-790F6E98E04B}" type="pres">
      <dgm:prSet presAssocID="{0474FDD1-978F-451F-9B99-598BCC0E1A6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0B6CB9AE-4DDD-498F-89CA-1D6E0F712633}" type="pres">
      <dgm:prSet presAssocID="{0474FDD1-978F-451F-9B99-598BCC0E1A60}" presName="arrow" presStyleLbl="bgShp" presStyleIdx="0" presStyleCnt="1"/>
      <dgm:spPr/>
    </dgm:pt>
    <dgm:pt modelId="{6D6A3553-ECF4-442C-B7E8-B398DA590F80}" type="pres">
      <dgm:prSet presAssocID="{0474FDD1-978F-451F-9B99-598BCC0E1A60}" presName="linearProcess" presStyleCnt="0"/>
      <dgm:spPr/>
    </dgm:pt>
    <dgm:pt modelId="{EED009FE-9C90-4BFE-B0D8-8B9AABE2D960}" type="pres">
      <dgm:prSet presAssocID="{3911E1E4-552E-4CFD-96E8-03A68C86F22E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D5426EC-134B-4205-A2AD-F30823EFC783}" type="pres">
      <dgm:prSet presAssocID="{E415AAF1-130B-452C-B450-1B2F6D95D1A6}" presName="sibTrans" presStyleCnt="0"/>
      <dgm:spPr/>
    </dgm:pt>
    <dgm:pt modelId="{2413E65C-DA82-4CCA-934D-ACC6012CD0DD}" type="pres">
      <dgm:prSet presAssocID="{A1747C35-78C2-4E57-9A65-3A43DDFA71B6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4F29080-9377-4874-8798-1C92C63D7070}" type="pres">
      <dgm:prSet presAssocID="{EE2F5A9A-D9CF-4AE1-9474-C007EE2EBF0B}" presName="sibTrans" presStyleCnt="0"/>
      <dgm:spPr/>
    </dgm:pt>
    <dgm:pt modelId="{1939197B-2580-4F98-87CC-90451B7D5ACC}" type="pres">
      <dgm:prSet presAssocID="{D8558220-3314-46BE-9ABE-B9D94FFB46AE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CE46498-901A-4A93-9C83-730A901EB6C5}" type="pres">
      <dgm:prSet presAssocID="{59903F09-FD59-4D67-B201-0EDDE669BD62}" presName="sibTrans" presStyleCnt="0"/>
      <dgm:spPr/>
    </dgm:pt>
    <dgm:pt modelId="{B8C26AF0-AE9C-4EF6-9DBD-08BF08269238}" type="pres">
      <dgm:prSet presAssocID="{73F219FD-706A-45AB-91BE-9AFC99DA6C91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3D5ADD9-AE3F-456A-8525-64FF20A16CAF}" type="pres">
      <dgm:prSet presAssocID="{9A34B2E7-8E30-4E38-9A22-2AC27EC56CCA}" presName="sibTrans" presStyleCnt="0"/>
      <dgm:spPr/>
    </dgm:pt>
    <dgm:pt modelId="{287EF140-7D3A-4AC8-A2BA-7CB59C235AE4}" type="pres">
      <dgm:prSet presAssocID="{0622593E-DA83-4FD8-9AE9-7D427C597EF3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9AC8B0F-356D-4114-BC16-BD2EB478F9B8}" type="pres">
      <dgm:prSet presAssocID="{F4C87DA0-D321-4C35-B038-767F685B2D11}" presName="sibTrans" presStyleCnt="0"/>
      <dgm:spPr/>
    </dgm:pt>
    <dgm:pt modelId="{7054050B-7BA2-40C6-9797-ADA83092B771}" type="pres">
      <dgm:prSet presAssocID="{8E371ECF-0287-45B4-975B-7715B5E55986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A54C91C-9AFB-7849-B01A-0E2F51F52D5D}" type="presOf" srcId="{73F219FD-706A-45AB-91BE-9AFC99DA6C91}" destId="{B8C26AF0-AE9C-4EF6-9DBD-08BF08269238}" srcOrd="0" destOrd="0" presId="urn:microsoft.com/office/officeart/2005/8/layout/hProcess9"/>
    <dgm:cxn modelId="{DCC4A0F8-9670-124C-9B62-A384D22A2041}" type="presOf" srcId="{0474FDD1-978F-451F-9B99-598BCC0E1A60}" destId="{B773CBFB-02EC-472F-8EAD-790F6E98E04B}" srcOrd="0" destOrd="0" presId="urn:microsoft.com/office/officeart/2005/8/layout/hProcess9"/>
    <dgm:cxn modelId="{F37EA4C5-7E31-4966-AF86-F1C027808E8A}" srcId="{0622593E-DA83-4FD8-9AE9-7D427C597EF3}" destId="{A2A02285-381E-4727-A769-66C3755E7F31}" srcOrd="0" destOrd="0" parTransId="{6E9BE295-C74D-4DA9-A6AB-E052E96D1FFA}" sibTransId="{A3966AA0-3060-4A54-A2DA-6D55E6AC4984}"/>
    <dgm:cxn modelId="{9D360604-6E34-4EFC-8D0B-D9DF1EAAB9FF}" srcId="{0474FDD1-978F-451F-9B99-598BCC0E1A60}" destId="{0622593E-DA83-4FD8-9AE9-7D427C597EF3}" srcOrd="4" destOrd="0" parTransId="{9D814AB9-0286-4A3E-8DAE-1332C6F16929}" sibTransId="{F4C87DA0-D321-4C35-B038-767F685B2D11}"/>
    <dgm:cxn modelId="{BF1C0050-CF6C-EA4D-865E-EC04F9F0DC4D}" type="presOf" srcId="{A2A02285-381E-4727-A769-66C3755E7F31}" destId="{287EF140-7D3A-4AC8-A2BA-7CB59C235AE4}" srcOrd="0" destOrd="1" presId="urn:microsoft.com/office/officeart/2005/8/layout/hProcess9"/>
    <dgm:cxn modelId="{2B97B79C-F933-A247-9C62-BA77AE66B849}" type="presOf" srcId="{D8558220-3314-46BE-9ABE-B9D94FFB46AE}" destId="{1939197B-2580-4F98-87CC-90451B7D5ACC}" srcOrd="0" destOrd="0" presId="urn:microsoft.com/office/officeart/2005/8/layout/hProcess9"/>
    <dgm:cxn modelId="{7F981585-0045-E944-8001-8CAA03DA8F3F}" type="presOf" srcId="{8E371ECF-0287-45B4-975B-7715B5E55986}" destId="{7054050B-7BA2-40C6-9797-ADA83092B771}" srcOrd="0" destOrd="0" presId="urn:microsoft.com/office/officeart/2005/8/layout/hProcess9"/>
    <dgm:cxn modelId="{2520CB30-A06B-4444-91F9-88E91DFE74FC}" srcId="{0474FDD1-978F-451F-9B99-598BCC0E1A60}" destId="{3911E1E4-552E-4CFD-96E8-03A68C86F22E}" srcOrd="0" destOrd="0" parTransId="{BB2B747F-2FE2-4A14-AA58-6B797D0BD3FF}" sibTransId="{E415AAF1-130B-452C-B450-1B2F6D95D1A6}"/>
    <dgm:cxn modelId="{5093AD86-66C0-41F9-BC0B-6A87E51FCF9C}" srcId="{0474FDD1-978F-451F-9B99-598BCC0E1A60}" destId="{8E371ECF-0287-45B4-975B-7715B5E55986}" srcOrd="5" destOrd="0" parTransId="{3AB62DA6-31F6-4E15-8651-0145DE90089F}" sibTransId="{560BB18D-A863-459A-8BC7-060B9D282253}"/>
    <dgm:cxn modelId="{170438AC-B7CC-A542-A044-A302E85F5EF0}" type="presOf" srcId="{3911E1E4-552E-4CFD-96E8-03A68C86F22E}" destId="{EED009FE-9C90-4BFE-B0D8-8B9AABE2D960}" srcOrd="0" destOrd="0" presId="urn:microsoft.com/office/officeart/2005/8/layout/hProcess9"/>
    <dgm:cxn modelId="{25C245F7-2E33-4A1D-93F0-28CDE0D0E91F}" srcId="{0622593E-DA83-4FD8-9AE9-7D427C597EF3}" destId="{A45A19F0-7515-4CEE-B689-ACC4F93E912B}" srcOrd="1" destOrd="0" parTransId="{8CD8D713-198F-4D68-B42C-E7F475674E68}" sibTransId="{9F0185FE-7F60-47BC-AB38-3F30ADDF0354}"/>
    <dgm:cxn modelId="{95C0EED2-E5DE-8C49-9B5E-0E1A859A8FC5}" type="presOf" srcId="{A1747C35-78C2-4E57-9A65-3A43DDFA71B6}" destId="{2413E65C-DA82-4CCA-934D-ACC6012CD0DD}" srcOrd="0" destOrd="0" presId="urn:microsoft.com/office/officeart/2005/8/layout/hProcess9"/>
    <dgm:cxn modelId="{9B767041-1A17-45CA-9E17-8499AD5362A0}" srcId="{0622593E-DA83-4FD8-9AE9-7D427C597EF3}" destId="{2D505CB1-C98E-491A-80D9-518BC3340450}" srcOrd="3" destOrd="0" parTransId="{7E47C413-703B-48FD-884A-A5EE972F83CC}" sibTransId="{953074E5-30D2-4026-B193-16BBBFE86366}"/>
    <dgm:cxn modelId="{65991912-11A2-4079-9945-BFD3842A8108}" srcId="{0474FDD1-978F-451F-9B99-598BCC0E1A60}" destId="{73F219FD-706A-45AB-91BE-9AFC99DA6C91}" srcOrd="3" destOrd="0" parTransId="{C30C5DEB-2913-41C9-856D-45000498A330}" sibTransId="{9A34B2E7-8E30-4E38-9A22-2AC27EC56CCA}"/>
    <dgm:cxn modelId="{0415AA51-93A4-1D4E-808B-F97F2581A395}" type="presOf" srcId="{A45A19F0-7515-4CEE-B689-ACC4F93E912B}" destId="{287EF140-7D3A-4AC8-A2BA-7CB59C235AE4}" srcOrd="0" destOrd="2" presId="urn:microsoft.com/office/officeart/2005/8/layout/hProcess9"/>
    <dgm:cxn modelId="{8C50D78D-8208-944D-8D16-8D11F12DA5FF}" type="presOf" srcId="{0622593E-DA83-4FD8-9AE9-7D427C597EF3}" destId="{287EF140-7D3A-4AC8-A2BA-7CB59C235AE4}" srcOrd="0" destOrd="0" presId="urn:microsoft.com/office/officeart/2005/8/layout/hProcess9"/>
    <dgm:cxn modelId="{B8D38983-3255-4639-A74D-AAF46FA5B31F}" srcId="{0622593E-DA83-4FD8-9AE9-7D427C597EF3}" destId="{3E0CBF54-8CBE-48DD-A3BB-C36A68A11939}" srcOrd="2" destOrd="0" parTransId="{62AFA7E3-D463-4DFA-B05A-BB7C15255A39}" sibTransId="{3B0AE677-52B1-4C40-8C30-F8D712D37BCF}"/>
    <dgm:cxn modelId="{D1B9AF20-0993-42D7-833D-5A403C976A06}" srcId="{0474FDD1-978F-451F-9B99-598BCC0E1A60}" destId="{D8558220-3314-46BE-9ABE-B9D94FFB46AE}" srcOrd="2" destOrd="0" parTransId="{46D86C0B-E21D-4E2D-AB0B-5FB84653A691}" sibTransId="{59903F09-FD59-4D67-B201-0EDDE669BD62}"/>
    <dgm:cxn modelId="{19A47464-0504-A841-8E31-1948BDC7946C}" type="presOf" srcId="{2D505CB1-C98E-491A-80D9-518BC3340450}" destId="{287EF140-7D3A-4AC8-A2BA-7CB59C235AE4}" srcOrd="0" destOrd="4" presId="urn:microsoft.com/office/officeart/2005/8/layout/hProcess9"/>
    <dgm:cxn modelId="{3B1C9EF0-406F-433D-8038-5A744A4C8610}" srcId="{0474FDD1-978F-451F-9B99-598BCC0E1A60}" destId="{A1747C35-78C2-4E57-9A65-3A43DDFA71B6}" srcOrd="1" destOrd="0" parTransId="{9EE4438A-3AC2-4C2D-A0AD-6B85A22E6B06}" sibTransId="{EE2F5A9A-D9CF-4AE1-9474-C007EE2EBF0B}"/>
    <dgm:cxn modelId="{2C324B1B-675B-AA41-8702-2003DA3B91F0}" type="presOf" srcId="{3E0CBF54-8CBE-48DD-A3BB-C36A68A11939}" destId="{287EF140-7D3A-4AC8-A2BA-7CB59C235AE4}" srcOrd="0" destOrd="3" presId="urn:microsoft.com/office/officeart/2005/8/layout/hProcess9"/>
    <dgm:cxn modelId="{843CCED9-2307-5E40-863B-B1C484E03045}" type="presParOf" srcId="{B773CBFB-02EC-472F-8EAD-790F6E98E04B}" destId="{0B6CB9AE-4DDD-498F-89CA-1D6E0F712633}" srcOrd="0" destOrd="0" presId="urn:microsoft.com/office/officeart/2005/8/layout/hProcess9"/>
    <dgm:cxn modelId="{5B80EEE9-2F3F-AA4B-B901-D0419F27C3BE}" type="presParOf" srcId="{B773CBFB-02EC-472F-8EAD-790F6E98E04B}" destId="{6D6A3553-ECF4-442C-B7E8-B398DA590F80}" srcOrd="1" destOrd="0" presId="urn:microsoft.com/office/officeart/2005/8/layout/hProcess9"/>
    <dgm:cxn modelId="{2C26607F-6B93-EC4B-A38B-577F97391EE7}" type="presParOf" srcId="{6D6A3553-ECF4-442C-B7E8-B398DA590F80}" destId="{EED009FE-9C90-4BFE-B0D8-8B9AABE2D960}" srcOrd="0" destOrd="0" presId="urn:microsoft.com/office/officeart/2005/8/layout/hProcess9"/>
    <dgm:cxn modelId="{DAF9D07C-200B-1F43-8206-28285E577CA6}" type="presParOf" srcId="{6D6A3553-ECF4-442C-B7E8-B398DA590F80}" destId="{ED5426EC-134B-4205-A2AD-F30823EFC783}" srcOrd="1" destOrd="0" presId="urn:microsoft.com/office/officeart/2005/8/layout/hProcess9"/>
    <dgm:cxn modelId="{98527983-8A17-EF4A-BA81-66FA0380EF54}" type="presParOf" srcId="{6D6A3553-ECF4-442C-B7E8-B398DA590F80}" destId="{2413E65C-DA82-4CCA-934D-ACC6012CD0DD}" srcOrd="2" destOrd="0" presId="urn:microsoft.com/office/officeart/2005/8/layout/hProcess9"/>
    <dgm:cxn modelId="{4508610F-52D2-C942-9129-3C9E7DBD9E72}" type="presParOf" srcId="{6D6A3553-ECF4-442C-B7E8-B398DA590F80}" destId="{74F29080-9377-4874-8798-1C92C63D7070}" srcOrd="3" destOrd="0" presId="urn:microsoft.com/office/officeart/2005/8/layout/hProcess9"/>
    <dgm:cxn modelId="{A0293149-1F63-E84F-ACDA-A08554C0F409}" type="presParOf" srcId="{6D6A3553-ECF4-442C-B7E8-B398DA590F80}" destId="{1939197B-2580-4F98-87CC-90451B7D5ACC}" srcOrd="4" destOrd="0" presId="urn:microsoft.com/office/officeart/2005/8/layout/hProcess9"/>
    <dgm:cxn modelId="{89DE5222-6B18-BC40-A62C-7EAEFCC82C38}" type="presParOf" srcId="{6D6A3553-ECF4-442C-B7E8-B398DA590F80}" destId="{CCE46498-901A-4A93-9C83-730A901EB6C5}" srcOrd="5" destOrd="0" presId="urn:microsoft.com/office/officeart/2005/8/layout/hProcess9"/>
    <dgm:cxn modelId="{BB285737-163A-EA43-8DD2-24DBC7EE3953}" type="presParOf" srcId="{6D6A3553-ECF4-442C-B7E8-B398DA590F80}" destId="{B8C26AF0-AE9C-4EF6-9DBD-08BF08269238}" srcOrd="6" destOrd="0" presId="urn:microsoft.com/office/officeart/2005/8/layout/hProcess9"/>
    <dgm:cxn modelId="{26725F67-B10A-F548-B023-0EF52277F895}" type="presParOf" srcId="{6D6A3553-ECF4-442C-B7E8-B398DA590F80}" destId="{C3D5ADD9-AE3F-456A-8525-64FF20A16CAF}" srcOrd="7" destOrd="0" presId="urn:microsoft.com/office/officeart/2005/8/layout/hProcess9"/>
    <dgm:cxn modelId="{282FF66C-40B9-F746-9F9A-49D479D89219}" type="presParOf" srcId="{6D6A3553-ECF4-442C-B7E8-B398DA590F80}" destId="{287EF140-7D3A-4AC8-A2BA-7CB59C235AE4}" srcOrd="8" destOrd="0" presId="urn:microsoft.com/office/officeart/2005/8/layout/hProcess9"/>
    <dgm:cxn modelId="{F3AC35A0-D88F-3C4A-84E8-DDAA30EE529D}" type="presParOf" srcId="{6D6A3553-ECF4-442C-B7E8-B398DA590F80}" destId="{09AC8B0F-356D-4114-BC16-BD2EB478F9B8}" srcOrd="9" destOrd="0" presId="urn:microsoft.com/office/officeart/2005/8/layout/hProcess9"/>
    <dgm:cxn modelId="{BA90B2AE-DD52-1742-BC86-FFBEC1EF18BC}" type="presParOf" srcId="{6D6A3553-ECF4-442C-B7E8-B398DA590F80}" destId="{7054050B-7BA2-40C6-9797-ADA83092B771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3BBD7-E8D5-41F7-AD7F-7CF293870A9F}">
      <dsp:nvSpPr>
        <dsp:cNvPr id="0" name=""/>
        <dsp:cNvSpPr/>
      </dsp:nvSpPr>
      <dsp:spPr>
        <a:xfrm>
          <a:off x="921224" y="-15060"/>
          <a:ext cx="5641755" cy="5641755"/>
        </a:xfrm>
        <a:prstGeom prst="circularArrow">
          <a:avLst>
            <a:gd name="adj1" fmla="val 5274"/>
            <a:gd name="adj2" fmla="val 312630"/>
            <a:gd name="adj3" fmla="val 14208168"/>
            <a:gd name="adj4" fmla="val 17138710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Relaxed" fov="3000000">
            <a:rot lat="21000000" lon="2159400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32150-B894-4E00-9A44-B0ABEB2C552D}">
      <dsp:nvSpPr>
        <dsp:cNvPr id="0" name=""/>
        <dsp:cNvSpPr/>
      </dsp:nvSpPr>
      <dsp:spPr>
        <a:xfrm>
          <a:off x="2657509" y="11"/>
          <a:ext cx="2169184" cy="10675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 fov="3000000">
            <a:rot lat="21000000" lon="2159400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Gratuidad </a:t>
          </a:r>
          <a:endParaRPr lang="es-CL" sz="16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709624" y="52126"/>
        <a:ext cx="2064954" cy="963345"/>
      </dsp:txXfrm>
    </dsp:sp>
    <dsp:sp modelId="{21D1C732-AC8C-4C4C-A68F-144AC7FA7BB3}">
      <dsp:nvSpPr>
        <dsp:cNvPr id="0" name=""/>
        <dsp:cNvSpPr/>
      </dsp:nvSpPr>
      <dsp:spPr>
        <a:xfrm>
          <a:off x="323663" y="1367331"/>
          <a:ext cx="2169184" cy="10675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 fov="3000000">
            <a:rot lat="21000000" lon="2159400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Fomento a canales y contenidos regionales, locales y comunitarios</a:t>
          </a:r>
          <a:endParaRPr lang="es-CL" sz="1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75778" y="1419446"/>
        <a:ext cx="2064954" cy="963345"/>
      </dsp:txXfrm>
    </dsp:sp>
    <dsp:sp modelId="{F8139EE2-AD17-4FEA-B631-85C6A9652786}">
      <dsp:nvSpPr>
        <dsp:cNvPr id="0" name=""/>
        <dsp:cNvSpPr/>
      </dsp:nvSpPr>
      <dsp:spPr>
        <a:xfrm>
          <a:off x="488014" y="3279186"/>
          <a:ext cx="2169184" cy="10675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 fov="3000000">
            <a:rot lat="21000000" lon="2159400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Retransmisión consentida con exigencias de cobertura y calidad de recepción</a:t>
          </a:r>
          <a:endParaRPr lang="es-CL" sz="1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40129" y="3331301"/>
        <a:ext cx="2064954" cy="963345"/>
      </dsp:txXfrm>
    </dsp:sp>
    <dsp:sp modelId="{F905F8A9-E8B9-4D3E-8D0C-8EE60763313C}">
      <dsp:nvSpPr>
        <dsp:cNvPr id="0" name=""/>
        <dsp:cNvSpPr/>
      </dsp:nvSpPr>
      <dsp:spPr>
        <a:xfrm>
          <a:off x="5027985" y="1536695"/>
          <a:ext cx="2169184" cy="10675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 fov="3000000">
            <a:rot lat="21000000" lon="2159400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Más programación cultural y utilidad pública</a:t>
          </a:r>
          <a:endParaRPr lang="es-CL" sz="1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080100" y="1588810"/>
        <a:ext cx="2064954" cy="963345"/>
      </dsp:txXfrm>
    </dsp:sp>
    <dsp:sp modelId="{76E9B57F-7610-46F6-BAB4-E6C792C513AB}">
      <dsp:nvSpPr>
        <dsp:cNvPr id="0" name=""/>
        <dsp:cNvSpPr/>
      </dsp:nvSpPr>
      <dsp:spPr>
        <a:xfrm>
          <a:off x="2583519" y="4578311"/>
          <a:ext cx="2169184" cy="106757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 fov="3000000">
            <a:rot lat="21000000" lon="2159400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Plazo máximo de 5 años para cubrir las 15 regiones</a:t>
          </a:r>
          <a:endParaRPr lang="es-CL" sz="1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635634" y="4630426"/>
        <a:ext cx="2064954" cy="963345"/>
      </dsp:txXfrm>
    </dsp:sp>
    <dsp:sp modelId="{416AB764-5959-4B37-BD03-81B2545AD5D6}">
      <dsp:nvSpPr>
        <dsp:cNvPr id="0" name=""/>
        <dsp:cNvSpPr/>
      </dsp:nvSpPr>
      <dsp:spPr>
        <a:xfrm>
          <a:off x="5214225" y="3340287"/>
          <a:ext cx="2169184" cy="10675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 fov="3000000">
            <a:rot lat="21000000" lon="2159400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Concesiones a plazo fijo sin concentración de medios </a:t>
          </a:r>
          <a:endParaRPr lang="es-CL" sz="1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266340" y="3392402"/>
        <a:ext cx="2064954" cy="963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CB9AE-4DDD-498F-89CA-1D6E0F712633}">
      <dsp:nvSpPr>
        <dsp:cNvPr id="0" name=""/>
        <dsp:cNvSpPr/>
      </dsp:nvSpPr>
      <dsp:spPr>
        <a:xfrm>
          <a:off x="613290" y="0"/>
          <a:ext cx="6950631" cy="452596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D009FE-9C90-4BFE-B0D8-8B9AABE2D960}">
      <dsp:nvSpPr>
        <dsp:cNvPr id="0" name=""/>
        <dsp:cNvSpPr/>
      </dsp:nvSpPr>
      <dsp:spPr>
        <a:xfrm>
          <a:off x="2245" y="1357788"/>
          <a:ext cx="1307635" cy="18103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dirty="0" smtClean="0"/>
            <a:t>Promulgación Ley 20.750: 22 de Mayo 2014</a:t>
          </a:r>
          <a:endParaRPr lang="es-CL" sz="1100" kern="1200" dirty="0"/>
        </a:p>
      </dsp:txBody>
      <dsp:txXfrm>
        <a:off x="66078" y="1421621"/>
        <a:ext cx="1179969" cy="1682718"/>
      </dsp:txXfrm>
    </dsp:sp>
    <dsp:sp modelId="{2413E65C-DA82-4CCA-934D-ACC6012CD0DD}">
      <dsp:nvSpPr>
        <dsp:cNvPr id="0" name=""/>
        <dsp:cNvSpPr/>
      </dsp:nvSpPr>
      <dsp:spPr>
        <a:xfrm>
          <a:off x="1375263" y="1357788"/>
          <a:ext cx="1307635" cy="1810384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smtClean="0"/>
            <a:t>Plan de Radiodifusión (Reglamento): 60 días una vez dictada la ley</a:t>
          </a:r>
          <a:endParaRPr lang="es-CL" sz="1100" kern="1200"/>
        </a:p>
      </dsp:txBody>
      <dsp:txXfrm>
        <a:off x="1439096" y="1421621"/>
        <a:ext cx="1179969" cy="1682718"/>
      </dsp:txXfrm>
    </dsp:sp>
    <dsp:sp modelId="{1939197B-2580-4F98-87CC-90451B7D5ACC}">
      <dsp:nvSpPr>
        <dsp:cNvPr id="0" name=""/>
        <dsp:cNvSpPr/>
      </dsp:nvSpPr>
      <dsp:spPr>
        <a:xfrm>
          <a:off x="2748280" y="1357788"/>
          <a:ext cx="1307635" cy="1810384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dirty="0" smtClean="0"/>
            <a:t>Consulta Pública Plan de Radiodifusión (26  de Julio al 10 de Agosto)</a:t>
          </a:r>
          <a:endParaRPr lang="es-CL" sz="1100" kern="1200" dirty="0"/>
        </a:p>
      </dsp:txBody>
      <dsp:txXfrm>
        <a:off x="2812113" y="1421621"/>
        <a:ext cx="1179969" cy="1682718"/>
      </dsp:txXfrm>
    </dsp:sp>
    <dsp:sp modelId="{B8C26AF0-AE9C-4EF6-9DBD-08BF08269238}">
      <dsp:nvSpPr>
        <dsp:cNvPr id="0" name=""/>
        <dsp:cNvSpPr/>
      </dsp:nvSpPr>
      <dsp:spPr>
        <a:xfrm>
          <a:off x="4121297" y="1357788"/>
          <a:ext cx="1307635" cy="1810384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dirty="0" smtClean="0"/>
            <a:t>Publicación Plan PRT: 15  de Abril</a:t>
          </a:r>
          <a:endParaRPr lang="es-CL" sz="1100" kern="1200" dirty="0"/>
        </a:p>
      </dsp:txBody>
      <dsp:txXfrm>
        <a:off x="4185130" y="1421621"/>
        <a:ext cx="1179969" cy="1682718"/>
      </dsp:txXfrm>
    </dsp:sp>
    <dsp:sp modelId="{287EF140-7D3A-4AC8-A2BA-7CB59C235AE4}">
      <dsp:nvSpPr>
        <dsp:cNvPr id="0" name=""/>
        <dsp:cNvSpPr/>
      </dsp:nvSpPr>
      <dsp:spPr>
        <a:xfrm>
          <a:off x="5494314" y="1357788"/>
          <a:ext cx="1307635" cy="1810384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smtClean="0"/>
            <a:t>Resoluciones Complementarias</a:t>
          </a:r>
          <a:endParaRPr lang="es-CL" sz="11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900" kern="1200" dirty="0" smtClean="0"/>
            <a:t>Asignación Frecuencias de Reemplazo</a:t>
          </a:r>
          <a:endParaRPr lang="es-CL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900" kern="1200" smtClean="0"/>
            <a:t>Asignación Canal Virtual</a:t>
          </a:r>
          <a:endParaRPr lang="es-CL" sz="9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900" kern="1200" smtClean="0"/>
            <a:t>Especificaciones Proyectos Técnicos</a:t>
          </a:r>
          <a:endParaRPr lang="es-CL" sz="9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900" kern="1200" smtClean="0"/>
            <a:t>Soluciones Complementarias</a:t>
          </a:r>
          <a:endParaRPr lang="es-CL" sz="900" kern="1200"/>
        </a:p>
      </dsp:txBody>
      <dsp:txXfrm>
        <a:off x="5558147" y="1421621"/>
        <a:ext cx="1179969" cy="1682718"/>
      </dsp:txXfrm>
    </dsp:sp>
    <dsp:sp modelId="{7054050B-7BA2-40C6-9797-ADA83092B771}">
      <dsp:nvSpPr>
        <dsp:cNvPr id="0" name=""/>
        <dsp:cNvSpPr/>
      </dsp:nvSpPr>
      <dsp:spPr>
        <a:xfrm>
          <a:off x="6867331" y="1357788"/>
          <a:ext cx="1307635" cy="181038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dirty="0" smtClean="0"/>
            <a:t>Inicio Servicio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dirty="0" smtClean="0"/>
            <a:t>Canales digitales</a:t>
          </a:r>
          <a:endParaRPr lang="es-CL" sz="1100" kern="1200" dirty="0"/>
        </a:p>
      </dsp:txBody>
      <dsp:txXfrm>
        <a:off x="6931164" y="1421621"/>
        <a:ext cx="1179969" cy="1682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F1A9-AE9F-654E-BC63-C634868FEB3B}" type="datetimeFigureOut">
              <a:rPr lang="es-ES" smtClean="0"/>
              <a:pPr/>
              <a:t>14/07/2015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39F8-903D-D342-A794-9D9BD079F3E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8506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F1A9-AE9F-654E-BC63-C634868FEB3B}" type="datetimeFigureOut">
              <a:rPr lang="es-ES" smtClean="0"/>
              <a:pPr/>
              <a:t>14/07/2015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39F8-903D-D342-A794-9D9BD079F3E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6181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F1A9-AE9F-654E-BC63-C634868FEB3B}" type="datetimeFigureOut">
              <a:rPr lang="es-ES" smtClean="0"/>
              <a:pPr/>
              <a:t>14/07/2015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39F8-903D-D342-A794-9D9BD079F3E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26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F1A9-AE9F-654E-BC63-C634868FEB3B}" type="datetimeFigureOut">
              <a:rPr lang="es-ES" smtClean="0"/>
              <a:pPr/>
              <a:t>14/07/2015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39F8-903D-D342-A794-9D9BD079F3E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009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F1A9-AE9F-654E-BC63-C634868FEB3B}" type="datetimeFigureOut">
              <a:rPr lang="es-ES" smtClean="0"/>
              <a:pPr/>
              <a:t>14/07/2015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39F8-903D-D342-A794-9D9BD079F3E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055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F1A9-AE9F-654E-BC63-C634868FEB3B}" type="datetimeFigureOut">
              <a:rPr lang="es-ES" smtClean="0"/>
              <a:pPr/>
              <a:t>14/07/2015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39F8-903D-D342-A794-9D9BD079F3E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6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F1A9-AE9F-654E-BC63-C634868FEB3B}" type="datetimeFigureOut">
              <a:rPr lang="es-ES" smtClean="0"/>
              <a:pPr/>
              <a:t>14/07/2015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39F8-903D-D342-A794-9D9BD079F3E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675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F1A9-AE9F-654E-BC63-C634868FEB3B}" type="datetimeFigureOut">
              <a:rPr lang="es-ES" smtClean="0"/>
              <a:pPr/>
              <a:t>14/07/2015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39F8-903D-D342-A794-9D9BD079F3E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053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F1A9-AE9F-654E-BC63-C634868FEB3B}" type="datetimeFigureOut">
              <a:rPr lang="es-ES" smtClean="0"/>
              <a:pPr/>
              <a:t>14/07/2015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39F8-903D-D342-A794-9D9BD079F3E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0472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F1A9-AE9F-654E-BC63-C634868FEB3B}" type="datetimeFigureOut">
              <a:rPr lang="es-ES" smtClean="0"/>
              <a:pPr/>
              <a:t>14/07/2015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39F8-903D-D342-A794-9D9BD079F3E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146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F1A9-AE9F-654E-BC63-C634868FEB3B}" type="datetimeFigureOut">
              <a:rPr lang="es-ES" smtClean="0"/>
              <a:pPr/>
              <a:t>14/07/2015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39F8-903D-D342-A794-9D9BD079F3E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943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8F1A9-AE9F-654E-BC63-C634868FEB3B}" type="datetimeFigureOut">
              <a:rPr lang="es-ES" smtClean="0"/>
              <a:pPr/>
              <a:t>14/07/2015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139F8-903D-D342-A794-9D9BD079F3E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350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google.cl/url?sa=i&amp;rct=j&amp;q=&amp;esrc=s&amp;source=images&amp;cd=&amp;cad=rja&amp;uact=8&amp;ved=0CAcQjRxqFQoTCNPX8faElcYCFUGQDQodKvAAQw&amp;url=http://www.subtel.gob.cl/subtel-comparte-experiencias-de-energias-renovables-en-alemania/&amp;ei=GIWAVdPrC8GgNqrgg5gE&amp;bvm=bv.96041959,d.eXY&amp;psig=AFQjCNEZVD7tIenbUxUU4s-eIKm2Zdm7ug&amp;ust=1434572438654845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l/url?sa=i&amp;rct=j&amp;q=&amp;esrc=s&amp;source=images&amp;cd=&amp;cad=rja&amp;uact=8&amp;ved=0CAcQjRxqFQoTCNPX8faElcYCFUGQDQodKvAAQw&amp;url=http://www.subtel.gob.cl/subtel-comparte-experiencias-de-energias-renovables-en-alemania/&amp;ei=GIWAVdPrC8GgNqrgg5gE&amp;bvm=bv.96041959,d.eXY&amp;psig=AFQjCNEZVD7tIenbUxUU4s-eIKm2Zdm7ug&amp;ust=143457243865484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hyperlink" Target="http://www.google.cl/url?sa=i&amp;rct=j&amp;q=&amp;esrc=s&amp;source=images&amp;cd=&amp;cad=rja&amp;uact=8&amp;ved=0CAcQjRxqFQoTCNPX8faElcYCFUGQDQodKvAAQw&amp;url=http://www.subtel.gob.cl/subtel-comparte-experiencias-de-energias-renovables-en-alemania/&amp;ei=GIWAVdPrC8GgNqrgg5gE&amp;bvm=bv.96041959,d.eXY&amp;psig=AFQjCNEZVD7tIenbUxUU4s-eIKm2Zdm7ug&amp;ust=1434572438654845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hyperlink" Target="http://www.google.cl/url?sa=i&amp;rct=j&amp;q=&amp;esrc=s&amp;source=images&amp;cd=&amp;cad=rja&amp;uact=8&amp;ved=0CAcQjRxqFQoTCNPX8faElcYCFUGQDQodKvAAQw&amp;url=http://www.subtel.gob.cl/subtel-comparte-experiencias-de-energias-renovables-en-alemania/&amp;ei=GIWAVdPrC8GgNqrgg5gE&amp;bvm=bv.96041959,d.eXY&amp;psig=AFQjCNEZVD7tIenbUxUU4s-eIKm2Zdm7ug&amp;ust=1434572438654845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l/url?sa=i&amp;rct=j&amp;q=&amp;esrc=s&amp;source=images&amp;cd=&amp;cad=rja&amp;uact=8&amp;ved=0CAcQjRxqFQoTCNPX8faElcYCFUGQDQodKvAAQw&amp;url=http://www.subtel.gob.cl/subtel-comparte-experiencias-de-energias-renovables-en-alemania/&amp;ei=GIWAVdPrC8GgNqrgg5gE&amp;bvm=bv.96041959,d.eXY&amp;psig=AFQjCNEZVD7tIenbUxUU4s-eIKm2Zdm7ug&amp;ust=143457243865484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l/url?sa=i&amp;rct=j&amp;q=&amp;esrc=s&amp;source=images&amp;cd=&amp;cad=rja&amp;uact=8&amp;ved=0CAcQjRxqFQoTCNPX8faElcYCFUGQDQodKvAAQw&amp;url=http://www.subtel.gob.cl/subtel-comparte-experiencias-de-energias-renovables-en-alemania/&amp;ei=GIWAVdPrC8GgNqrgg5gE&amp;bvm=bv.96041959,d.eXY&amp;psig=AFQjCNEZVD7tIenbUxUU4s-eIKm2Zdm7ug&amp;ust=143457243865484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l/url?sa=i&amp;rct=j&amp;q=&amp;esrc=s&amp;source=images&amp;cd=&amp;cad=rja&amp;uact=8&amp;ved=0CAcQjRxqFQoTCNPX8faElcYCFUGQDQodKvAAQw&amp;url=http://www.subtel.gob.cl/subtel-comparte-experiencias-de-energias-renovables-en-alemania/&amp;ei=GIWAVdPrC8GgNqrgg5gE&amp;bvm=bv.96041959,d.eXY&amp;psig=AFQjCNEZVD7tIenbUxUU4s-eIKm2Zdm7ug&amp;ust=1434572438654845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pantalla 2014-12-02 a la(s) 18.55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81" y="470760"/>
            <a:ext cx="5930815" cy="5654963"/>
          </a:xfrm>
          <a:prstGeom prst="rect">
            <a:avLst/>
          </a:prstGeom>
        </p:spPr>
      </p:pic>
      <p:pic>
        <p:nvPicPr>
          <p:cNvPr id="5" name="Picture 1" descr="Captura de pantalla 2014-11-28 a la(s) 16.57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59" y="76177"/>
            <a:ext cx="952500" cy="789166"/>
          </a:xfrm>
          <a:prstGeom prst="rect">
            <a:avLst/>
          </a:prstGeom>
        </p:spPr>
      </p:pic>
      <p:pic>
        <p:nvPicPr>
          <p:cNvPr id="1026" name="Picture 2" descr="http://www.subtel.gob.cl/images/logo-subtel-acronimo-color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7555"/>
            <a:ext cx="718457" cy="65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57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5290457"/>
            <a:ext cx="5486400" cy="1099457"/>
          </a:xfrm>
        </p:spPr>
        <p:txBody>
          <a:bodyPr>
            <a:normAutofit fontScale="90000"/>
          </a:bodyPr>
          <a:lstStyle/>
          <a:p>
            <a:r>
              <a:rPr lang="es-CL" sz="6000" dirty="0" smtClean="0"/>
              <a:t>         </a:t>
            </a:r>
            <a:br>
              <a:rPr lang="es-CL" sz="6000" dirty="0" smtClean="0"/>
            </a:br>
            <a:r>
              <a:rPr lang="es-CL" sz="6000" dirty="0"/>
              <a:t/>
            </a:r>
            <a:br>
              <a:rPr lang="es-CL" sz="6000" dirty="0"/>
            </a:br>
            <a:r>
              <a:rPr lang="es-CL" sz="6000" dirty="0" smtClean="0"/>
              <a:t/>
            </a:r>
            <a:br>
              <a:rPr lang="es-CL" sz="6000" dirty="0" smtClean="0"/>
            </a:br>
            <a:r>
              <a:rPr lang="es-CL" sz="6000" dirty="0"/>
              <a:t/>
            </a:r>
            <a:br>
              <a:rPr lang="es-CL" sz="6000" dirty="0"/>
            </a:br>
            <a:r>
              <a:rPr lang="es-CL" sz="6000" dirty="0" smtClean="0"/>
              <a:t/>
            </a:r>
            <a:br>
              <a:rPr lang="es-CL" sz="6000" dirty="0" smtClean="0"/>
            </a:br>
            <a:r>
              <a:rPr lang="es-CL" sz="6000" dirty="0" smtClean="0"/>
              <a:t>       </a:t>
            </a:r>
            <a:r>
              <a:rPr lang="es-CL" sz="6000" dirty="0" smtClean="0"/>
              <a:t/>
            </a:r>
            <a:br>
              <a:rPr lang="es-CL" sz="6000" dirty="0" smtClean="0"/>
            </a:br>
            <a:r>
              <a:rPr lang="es-CL" sz="6000" dirty="0"/>
              <a:t/>
            </a:r>
            <a:br>
              <a:rPr lang="es-CL" sz="6000" dirty="0"/>
            </a:br>
            <a:r>
              <a:rPr lang="es-CL" sz="6000" dirty="0" smtClean="0"/>
              <a:t/>
            </a:r>
            <a:br>
              <a:rPr lang="es-CL" sz="6000" dirty="0" smtClean="0"/>
            </a:br>
            <a:r>
              <a:rPr lang="es-CL" sz="6000" dirty="0"/>
              <a:t/>
            </a:r>
            <a:br>
              <a:rPr lang="es-CL" sz="6000" dirty="0"/>
            </a:br>
            <a:r>
              <a:rPr lang="es-CL" sz="6000" dirty="0" smtClean="0"/>
              <a:t/>
            </a:r>
            <a:br>
              <a:rPr lang="es-CL" sz="6000" dirty="0" smtClean="0"/>
            </a:br>
            <a:r>
              <a:rPr lang="es-CL" sz="6000" dirty="0" smtClean="0"/>
              <a:t>        </a:t>
            </a:r>
            <a:br>
              <a:rPr lang="es-CL" sz="6000" dirty="0" smtClean="0"/>
            </a:br>
            <a:r>
              <a:rPr lang="es-CL" sz="6000" dirty="0"/>
              <a:t/>
            </a:r>
            <a:br>
              <a:rPr lang="es-CL" sz="6000" dirty="0"/>
            </a:br>
            <a:r>
              <a:rPr lang="es-CL" sz="6000" dirty="0" smtClean="0"/>
              <a:t/>
            </a:r>
            <a:br>
              <a:rPr lang="es-CL" sz="6000" dirty="0" smtClean="0"/>
            </a:br>
            <a:r>
              <a:rPr lang="es-CL" sz="6000" dirty="0" smtClean="0"/>
              <a:t>          </a:t>
            </a:r>
            <a:br>
              <a:rPr lang="es-CL" sz="6000" dirty="0" smtClean="0"/>
            </a:br>
            <a:r>
              <a:rPr lang="es-CL" sz="6000" dirty="0"/>
              <a:t/>
            </a:r>
            <a:br>
              <a:rPr lang="es-CL" sz="6000" dirty="0"/>
            </a:br>
            <a:r>
              <a:rPr lang="es-CL" sz="6000" dirty="0" smtClean="0"/>
              <a:t>          </a:t>
            </a:r>
            <a:r>
              <a:rPr lang="es-CL" sz="6000" dirty="0" smtClean="0"/>
              <a:t>Gracias</a:t>
            </a:r>
            <a:endParaRPr lang="es-CL" sz="6000" dirty="0"/>
          </a:p>
        </p:txBody>
      </p:sp>
      <p:pic>
        <p:nvPicPr>
          <p:cNvPr id="5" name="Picture 1" descr="Captura de pantalla 2014-11-28 a la(s) 16.57.43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9" b="4739"/>
          <a:stretch>
            <a:fillRect/>
          </a:stretch>
        </p:blipFill>
        <p:spPr>
          <a:xfrm>
            <a:off x="3217747" y="3488974"/>
            <a:ext cx="2448359" cy="1659969"/>
          </a:xfrm>
          <a:prstGeom prst="rect">
            <a:avLst/>
          </a:prstGeom>
        </p:spPr>
      </p:pic>
      <p:pic>
        <p:nvPicPr>
          <p:cNvPr id="4" name="Picture 2" descr="http://www.subtel.gob.cl/images/logo-subtel-acronimo-color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769" y="559004"/>
            <a:ext cx="2744316" cy="249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3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C40EA2"/>
          </a:solidFill>
        </p:spPr>
        <p:txBody>
          <a:bodyPr>
            <a:normAutofit/>
          </a:bodyPr>
          <a:lstStyle/>
          <a:p>
            <a:r>
              <a:rPr lang="es-CL" sz="2800" dirty="0" smtClean="0">
                <a:solidFill>
                  <a:srgbClr val="FFFFFF"/>
                </a:solidFill>
                <a:latin typeface="Arial"/>
                <a:cs typeface="Arial"/>
              </a:rPr>
              <a:t>   En Septiembre de 2009 el Gobierno de Chile escoge la norma ISDB-Tb</a:t>
            </a:r>
            <a:endParaRPr lang="es-CL" sz="2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C:\Users\rvaldebenito\Desktop\Digital_broadcast_standards_svg-mundo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56792"/>
            <a:ext cx="755770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57199" y="5285012"/>
            <a:ext cx="2100944" cy="29391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schemeClr val="tx1"/>
                </a:solidFill>
              </a:rPr>
              <a:t>Apoyo al consumidor</a:t>
            </a:r>
            <a:endParaRPr lang="es-CL" sz="1200" b="1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341914" y="5317667"/>
            <a:ext cx="2133600" cy="29391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schemeClr val="tx1"/>
                </a:solidFill>
              </a:rPr>
              <a:t>Apoyo a la industria</a:t>
            </a:r>
            <a:endParaRPr lang="es-CL" sz="1200" b="1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96990" y="5285012"/>
            <a:ext cx="2043496" cy="29391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schemeClr val="tx1"/>
                </a:solidFill>
              </a:rPr>
              <a:t>Apoyo a nuevas iniciativas</a:t>
            </a:r>
            <a:endParaRPr lang="es-CL" sz="1200" b="1" dirty="0">
              <a:solidFill>
                <a:schemeClr val="tx1"/>
              </a:solidFill>
            </a:endParaRPr>
          </a:p>
        </p:txBody>
      </p:sp>
      <p:pic>
        <p:nvPicPr>
          <p:cNvPr id="9" name="Picture 1" descr="Captura de pantalla 2014-11-28 a la(s) 16.57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9" b="4739"/>
          <a:stretch>
            <a:fillRect/>
          </a:stretch>
        </p:blipFill>
        <p:spPr>
          <a:xfrm>
            <a:off x="1173729" y="5892348"/>
            <a:ext cx="667883" cy="452820"/>
          </a:xfrm>
          <a:prstGeom prst="rect">
            <a:avLst/>
          </a:prstGeom>
        </p:spPr>
      </p:pic>
      <p:pic>
        <p:nvPicPr>
          <p:cNvPr id="3074" name="Picture 2" descr="C:\Users\rvaldebenito\Desktop\anten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822" y="5806251"/>
            <a:ext cx="463323" cy="63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valdebenito\Desktop\images89EHGZV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569" y="5788163"/>
            <a:ext cx="743631" cy="55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7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848349570"/>
              </p:ext>
            </p:extLst>
          </p:nvPr>
        </p:nvGraphicFramePr>
        <p:xfrm>
          <a:off x="669854" y="648578"/>
          <a:ext cx="7591645" cy="5645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819" name="1 Título"/>
          <p:cNvSpPr>
            <a:spLocks noGrp="1"/>
          </p:cNvSpPr>
          <p:nvPr>
            <p:ph type="title"/>
          </p:nvPr>
        </p:nvSpPr>
        <p:spPr>
          <a:xfrm>
            <a:off x="391051" y="139701"/>
            <a:ext cx="8056711" cy="508878"/>
          </a:xfrm>
          <a:solidFill>
            <a:srgbClr val="C40EA2"/>
          </a:solidFill>
        </p:spPr>
        <p:txBody>
          <a:bodyPr/>
          <a:lstStyle/>
          <a:p>
            <a:pPr algn="ctr"/>
            <a:r>
              <a:rPr lang="es-ES" altLang="es-CL" sz="2000" b="1" dirty="0" smtClean="0">
                <a:solidFill>
                  <a:srgbClr val="FFFFFF"/>
                </a:solidFill>
                <a:latin typeface="Arial"/>
                <a:cs typeface="Arial"/>
              </a:rPr>
              <a:t>ASPECTOS PRINCIPALES LEY 20750</a:t>
            </a:r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  <a:cs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  <a:cs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6CA622-CB6F-4723-8502-FA70B3A60F5B}" type="slidenum">
              <a:rPr lang="en-US" altLang="es-CL" sz="1000">
                <a:solidFill>
                  <a:srgbClr val="89898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s-CL" sz="1000">
              <a:solidFill>
                <a:srgbClr val="898989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www.subtel.gob.cl/images/logo-subtel-acronimo-color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41829"/>
            <a:ext cx="669854" cy="61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98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solidFill>
                  <a:schemeClr val="tx1"/>
                </a:solidFill>
              </a:rPr>
              <a:t>Plan Radiodifusión Televisiva</a:t>
            </a:r>
            <a:endParaRPr lang="es-C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81357"/>
              </p:ext>
            </p:extLst>
          </p:nvPr>
        </p:nvGraphicFramePr>
        <p:xfrm>
          <a:off x="152400" y="1477963"/>
          <a:ext cx="8177213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05E282-E6EB-4709-995B-9BEECF97DE9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2" descr="http://www.subtel.gob.cl/images/logo-subtel-acronimo-color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7723"/>
            <a:ext cx="740229" cy="67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34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40EA2"/>
          </a:solidFill>
        </p:spPr>
        <p:txBody>
          <a:bodyPr>
            <a:normAutofit/>
          </a:bodyPr>
          <a:lstStyle/>
          <a:p>
            <a:r>
              <a:rPr lang="es-CL" sz="3200" dirty="0" smtClean="0">
                <a:solidFill>
                  <a:srgbClr val="FFFFFF"/>
                </a:solidFill>
                <a:latin typeface="Arial"/>
                <a:cs typeface="Arial"/>
              </a:rPr>
              <a:t>PLAZOS DE MIGRACIÓN</a:t>
            </a:r>
            <a:endParaRPr lang="es-CL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2400" dirty="0">
                <a:latin typeface="Arial"/>
                <a:cs typeface="Arial"/>
              </a:rPr>
              <a:t>Establece un plazo máximo de 5 años para que la actual TV analógica migre a TV Digital el 100% de la cobertura actual</a:t>
            </a:r>
            <a:r>
              <a:rPr lang="es-CL" sz="2400" dirty="0" smtClean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s-CL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s-CL" sz="2400" dirty="0">
              <a:latin typeface="Arial"/>
              <a:cs typeface="Arial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425714"/>
              </p:ext>
            </p:extLst>
          </p:nvPr>
        </p:nvGraphicFramePr>
        <p:xfrm>
          <a:off x="1426029" y="3267712"/>
          <a:ext cx="6096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828"/>
                <a:gridCol w="4746172"/>
              </a:tblGrid>
              <a:tr h="804119">
                <a:tc>
                  <a:txBody>
                    <a:bodyPr/>
                    <a:lstStyle/>
                    <a:p>
                      <a:r>
                        <a:rPr lang="es-CL" dirty="0" smtClean="0"/>
                        <a:t>Año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%</a:t>
                      </a:r>
                      <a:r>
                        <a:rPr lang="es-CL" baseline="0" dirty="0" smtClean="0"/>
                        <a:t> de la cobertura de las zonas de servicio comprendidas en el conjunto de las concesiones que se digitalizarán.</a:t>
                      </a:r>
                      <a:endParaRPr lang="es-CL" dirty="0"/>
                    </a:p>
                  </a:txBody>
                  <a:tcPr/>
                </a:tc>
              </a:tr>
              <a:tr h="313688">
                <a:tc>
                  <a:txBody>
                    <a:bodyPr/>
                    <a:lstStyle/>
                    <a:p>
                      <a:r>
                        <a:rPr lang="es-CL" dirty="0" smtClean="0"/>
                        <a:t>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15 %              (Totalidad de capitales Regionales)</a:t>
                      </a:r>
                      <a:endParaRPr lang="es-CL" dirty="0"/>
                    </a:p>
                  </a:txBody>
                  <a:tcPr/>
                </a:tc>
              </a:tr>
              <a:tr h="364307">
                <a:tc>
                  <a:txBody>
                    <a:bodyPr/>
                    <a:lstStyle/>
                    <a:p>
                      <a:r>
                        <a:rPr lang="es-CL" dirty="0" smtClean="0"/>
                        <a:t>3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30 %</a:t>
                      </a:r>
                      <a:endParaRPr lang="es-CL" dirty="0"/>
                    </a:p>
                  </a:txBody>
                  <a:tcPr/>
                </a:tc>
              </a:tr>
              <a:tr h="364307">
                <a:tc>
                  <a:txBody>
                    <a:bodyPr/>
                    <a:lstStyle/>
                    <a:p>
                      <a:r>
                        <a:rPr lang="es-CL" dirty="0" smtClean="0"/>
                        <a:t>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80 %</a:t>
                      </a:r>
                      <a:endParaRPr lang="es-CL" dirty="0"/>
                    </a:p>
                  </a:txBody>
                  <a:tcPr/>
                </a:tc>
              </a:tr>
              <a:tr h="321648">
                <a:tc>
                  <a:txBody>
                    <a:bodyPr/>
                    <a:lstStyle/>
                    <a:p>
                      <a:r>
                        <a:rPr lang="es-CL" dirty="0" smtClean="0"/>
                        <a:t>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100%            Apagón Análogo 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www.subtel.gob.cl/images/logo-subtel-acronimo-color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465"/>
            <a:ext cx="576943" cy="52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83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ector recto 28"/>
          <p:cNvCxnSpPr/>
          <p:nvPr/>
        </p:nvCxnSpPr>
        <p:spPr>
          <a:xfrm>
            <a:off x="1661234" y="4893421"/>
            <a:ext cx="59650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ángulo 40"/>
          <p:cNvSpPr/>
          <p:nvPr/>
        </p:nvSpPr>
        <p:spPr>
          <a:xfrm>
            <a:off x="4529150" y="3742171"/>
            <a:ext cx="1619128" cy="1137213"/>
          </a:xfrm>
          <a:prstGeom prst="rect">
            <a:avLst/>
          </a:prstGeom>
          <a:solidFill>
            <a:srgbClr val="CB0E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CuadroTexto 45"/>
          <p:cNvSpPr txBox="1"/>
          <p:nvPr/>
        </p:nvSpPr>
        <p:spPr>
          <a:xfrm>
            <a:off x="4950422" y="3902522"/>
            <a:ext cx="862474" cy="44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 smtClean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lang="es-ES" sz="2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4758194" y="1078545"/>
            <a:ext cx="0" cy="9482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CuadroTexto 47"/>
          <p:cNvSpPr txBox="1"/>
          <p:nvPr/>
        </p:nvSpPr>
        <p:spPr>
          <a:xfrm>
            <a:off x="4643757" y="1000744"/>
            <a:ext cx="19966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b="1" dirty="0" smtClean="0">
                <a:solidFill>
                  <a:srgbClr val="E40202"/>
                </a:solidFill>
                <a:latin typeface="Arial"/>
                <a:cs typeface="Arial"/>
              </a:rPr>
              <a:t>40</a:t>
            </a:r>
            <a:endParaRPr lang="es-ES" sz="5000" b="1" dirty="0">
              <a:solidFill>
                <a:srgbClr val="E40202"/>
              </a:solidFill>
              <a:latin typeface="Arial"/>
              <a:cs typeface="Ari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334641" y="1790090"/>
            <a:ext cx="1193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SEÑALES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284604" y="988074"/>
            <a:ext cx="4448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 smtClean="0">
                <a:solidFill>
                  <a:srgbClr val="00B0F0"/>
                </a:solidFill>
                <a:latin typeface="Arial"/>
                <a:cs typeface="Arial"/>
              </a:rPr>
              <a:t>SEÑALES DEMOSTRATIVAS Y EXPERIMENTALES </a:t>
            </a:r>
          </a:p>
          <a:p>
            <a:pPr algn="r"/>
            <a:r>
              <a:rPr lang="es-ES" sz="1400" b="1" dirty="0" smtClean="0">
                <a:solidFill>
                  <a:srgbClr val="00B0F0"/>
                </a:solidFill>
                <a:latin typeface="Arial"/>
                <a:cs typeface="Arial"/>
              </a:rPr>
              <a:t>DE TV DIGITAL A ABRIL 2015 </a:t>
            </a:r>
            <a:endParaRPr lang="es-ES" sz="1400" dirty="0">
              <a:solidFill>
                <a:srgbClr val="00B0F0"/>
              </a:solidFill>
              <a:latin typeface="Arial"/>
              <a:cs typeface="Arial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2855088" y="2385948"/>
            <a:ext cx="1619128" cy="2493437"/>
          </a:xfrm>
          <a:prstGeom prst="rect">
            <a:avLst/>
          </a:prstGeom>
          <a:solidFill>
            <a:srgbClr val="CB0E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/>
          <p:cNvSpPr txBox="1"/>
          <p:nvPr/>
        </p:nvSpPr>
        <p:spPr>
          <a:xfrm>
            <a:off x="3236090" y="2519108"/>
            <a:ext cx="862474" cy="44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 smtClean="0">
                <a:solidFill>
                  <a:srgbClr val="FFFFFF"/>
                </a:solidFill>
                <a:latin typeface="Arial"/>
                <a:cs typeface="Arial"/>
              </a:rPr>
              <a:t>31</a:t>
            </a:r>
            <a:endParaRPr lang="es-ES" sz="2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2702326" y="4909936"/>
            <a:ext cx="18799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 smtClean="0">
                <a:latin typeface="Arial"/>
                <a:cs typeface="Arial"/>
              </a:rPr>
              <a:t>REGIONES</a:t>
            </a:r>
            <a:endParaRPr lang="es-ES" sz="2200" b="1" dirty="0">
              <a:latin typeface="Arial"/>
              <a:cs typeface="Arial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4903404" y="4909936"/>
            <a:ext cx="862474" cy="44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 smtClean="0">
                <a:latin typeface="Arial"/>
                <a:cs typeface="Arial"/>
              </a:rPr>
              <a:t>RM</a:t>
            </a:r>
            <a:endParaRPr lang="es-ES" sz="2200" b="1" dirty="0">
              <a:latin typeface="Arial"/>
              <a:cs typeface="Arial"/>
            </a:endParaRPr>
          </a:p>
        </p:txBody>
      </p:sp>
      <p:sp>
        <p:nvSpPr>
          <p:cNvPr id="15" name="CuadroTexto 7"/>
          <p:cNvSpPr txBox="1"/>
          <p:nvPr/>
        </p:nvSpPr>
        <p:spPr>
          <a:xfrm>
            <a:off x="4733553" y="6120947"/>
            <a:ext cx="40421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500" b="1" dirty="0" smtClean="0">
                <a:solidFill>
                  <a:srgbClr val="C40EA2"/>
                </a:solidFill>
                <a:latin typeface="Arial"/>
                <a:cs typeface="Arial"/>
              </a:rPr>
              <a:t>15 JULIO 2015  </a:t>
            </a:r>
            <a:r>
              <a:rPr lang="es-ES" sz="1500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TVD-SUBTEL</a:t>
            </a:r>
            <a:endParaRPr lang="es-ES" sz="15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6" name="Picture 2" descr="http://www.subtel.gob.cl/images/logo-subtel-acronimo-color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37221"/>
            <a:ext cx="674914" cy="6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20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6591"/>
          </a:xfrm>
        </p:spPr>
        <p:txBody>
          <a:bodyPr>
            <a:normAutofit/>
          </a:bodyPr>
          <a:lstStyle/>
          <a:p>
            <a:r>
              <a:rPr lang="es-CL" b="1" dirty="0" smtClean="0">
                <a:solidFill>
                  <a:srgbClr val="00B0F0"/>
                </a:solidFill>
              </a:rPr>
              <a:t>UESTV</a:t>
            </a:r>
            <a:endParaRPr lang="es-CL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rvaldebenito\Desktop\LOGO UTALC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476" y="1438978"/>
            <a:ext cx="905895" cy="90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valdebenito\Desktop\LOGO_UMA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557" y="1197111"/>
            <a:ext cx="1230085" cy="123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223207" y="1588678"/>
            <a:ext cx="2514600" cy="5007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solidFill>
                  <a:srgbClr val="FFFF00"/>
                </a:solidFill>
              </a:rPr>
              <a:t>Transmisiones experimentales</a:t>
            </a:r>
            <a:endParaRPr lang="es-CL" sz="1600" b="1" dirty="0">
              <a:solidFill>
                <a:srgbClr val="FFFF00"/>
              </a:solidFill>
            </a:endParaRPr>
          </a:p>
        </p:txBody>
      </p:sp>
      <p:pic>
        <p:nvPicPr>
          <p:cNvPr id="1028" name="Picture 4" descr="C:\Users\rvaldebenito\Desktop\logo usach.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56004"/>
            <a:ext cx="1007610" cy="136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valdebenito\Desktop\logo u fronter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365" y="3146468"/>
            <a:ext cx="1452007" cy="124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rvaldebenito\Desktop\udevalparais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884" y="3056002"/>
            <a:ext cx="1096576" cy="14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rvaldebenito\Desktop\logo uatacam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319" y="3056003"/>
            <a:ext cx="1130481" cy="110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3211286" y="3269728"/>
            <a:ext cx="2514600" cy="5007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 smtClean="0">
                <a:solidFill>
                  <a:srgbClr val="FFFF00"/>
                </a:solidFill>
              </a:rPr>
              <a:t>Permisos experimentales en proceso de Implementación</a:t>
            </a:r>
            <a:endParaRPr lang="es-CL" sz="1400" b="1" dirty="0">
              <a:solidFill>
                <a:srgbClr val="FFFF00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11286" y="4713515"/>
            <a:ext cx="2514600" cy="5333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rgbClr val="FFFF00"/>
                </a:solidFill>
              </a:rPr>
              <a:t>Permisos experimentales en proceso de </a:t>
            </a:r>
            <a:r>
              <a:rPr lang="es-CL" sz="1400" b="1" dirty="0" smtClean="0">
                <a:solidFill>
                  <a:srgbClr val="FFFF00"/>
                </a:solidFill>
              </a:rPr>
              <a:t>Evaluación</a:t>
            </a:r>
            <a:endParaRPr lang="es-CL" sz="1400" b="1" dirty="0">
              <a:solidFill>
                <a:srgbClr val="FFFF00"/>
              </a:solidFill>
            </a:endParaRPr>
          </a:p>
        </p:txBody>
      </p:sp>
      <p:pic>
        <p:nvPicPr>
          <p:cNvPr id="1033" name="Picture 9" descr="C:\Users\rvaldebenito\Desktop\ute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45" y="5659856"/>
            <a:ext cx="705965" cy="87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rvaldebenito\Desktop\logo u los lago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38" y="5596294"/>
            <a:ext cx="1504413" cy="89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rvaldebenito\Desktop\u bio bi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748" y="5489848"/>
            <a:ext cx="1597818" cy="123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rvaldebenito\Desktop\u ant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772" y="5631522"/>
            <a:ext cx="719079" cy="89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rvaldebenito\Desktop\playa ancha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07" y="5596294"/>
            <a:ext cx="782085" cy="102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80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18325" cy="1143000"/>
          </a:xfrm>
          <a:solidFill>
            <a:srgbClr val="C40EA2"/>
          </a:solidFill>
        </p:spPr>
        <p:txBody>
          <a:bodyPr>
            <a:normAutofit/>
          </a:bodyPr>
          <a:lstStyle/>
          <a:p>
            <a:r>
              <a:rPr lang="es-CL" sz="2000" dirty="0" smtClean="0">
                <a:solidFill>
                  <a:srgbClr val="FFFFFF"/>
                </a:solidFill>
                <a:latin typeface="Arial"/>
                <a:cs typeface="Arial"/>
              </a:rPr>
              <a:t>FOMENTO AL DESARROLLO LOCAL Y REGIONAL</a:t>
            </a:r>
            <a:endParaRPr lang="es-CL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477963"/>
            <a:ext cx="6939880" cy="4525962"/>
          </a:xfrm>
        </p:spPr>
        <p:txBody>
          <a:bodyPr/>
          <a:lstStyle/>
          <a:p>
            <a:r>
              <a:rPr lang="es-CL" sz="2400" dirty="0"/>
              <a:t>La ley aumenta los recursos públicos para subsidiar el desarrollo de contenidos educativos, culturales y locales.</a:t>
            </a:r>
          </a:p>
          <a:p>
            <a:endParaRPr lang="es-CL" sz="2400" dirty="0"/>
          </a:p>
          <a:p>
            <a:r>
              <a:rPr lang="es-CL" sz="2400" dirty="0"/>
              <a:t>Además crea una gama de nuevos subsidios para facilitar el surgimiento de nuevos canales regionales, locales y comunitarios, que podrán acceder a recursos para</a:t>
            </a:r>
            <a:r>
              <a:rPr lang="es-CL" sz="2400" dirty="0" smtClean="0"/>
              <a:t>:</a:t>
            </a:r>
          </a:p>
          <a:p>
            <a:pPr marL="0" indent="0">
              <a:buNone/>
            </a:pPr>
            <a:endParaRPr lang="es-CL" sz="2400" dirty="0"/>
          </a:p>
          <a:p>
            <a:pPr lvl="1"/>
            <a:r>
              <a:rPr lang="es-CL" sz="2200" dirty="0"/>
              <a:t>Equipamiento</a:t>
            </a:r>
          </a:p>
          <a:p>
            <a:pPr lvl="1"/>
            <a:r>
              <a:rPr lang="es-CL" sz="2200" dirty="0" smtClean="0"/>
              <a:t>Infraestructura</a:t>
            </a:r>
            <a:endParaRPr lang="es-CL" sz="2200" dirty="0"/>
          </a:p>
          <a:p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1033463"/>
            <a:ext cx="1343025" cy="528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subtel.gob.cl/images/logo-subtel-acronimo-color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7555"/>
            <a:ext cx="718457" cy="65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74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622748" y="756138"/>
            <a:ext cx="7521251" cy="2096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s-ES" sz="3600" b="1" dirty="0">
                <a:solidFill>
                  <a:schemeClr val="tx1"/>
                </a:solidFill>
                <a:latin typeface="Arial"/>
                <a:cs typeface="Arial"/>
              </a:rPr>
              <a:t>ALIANZA</a:t>
            </a:r>
          </a:p>
          <a:p>
            <a:pPr>
              <a:lnSpc>
                <a:spcPct val="80000"/>
              </a:lnSpc>
            </a:pPr>
            <a:r>
              <a:rPr lang="es-ES" sz="3600" b="1" dirty="0">
                <a:solidFill>
                  <a:schemeClr val="tx1"/>
                </a:solidFill>
                <a:latin typeface="Arial"/>
                <a:cs typeface="Arial"/>
              </a:rPr>
              <a:t>HITOS DEPORTIVOS</a:t>
            </a:r>
          </a:p>
          <a:p>
            <a:pPr>
              <a:lnSpc>
                <a:spcPct val="80000"/>
              </a:lnSpc>
            </a:pPr>
            <a:r>
              <a:rPr lang="es-ES" sz="3600" b="1" dirty="0">
                <a:solidFill>
                  <a:schemeClr val="tx1"/>
                </a:solidFill>
                <a:latin typeface="Arial"/>
                <a:cs typeface="Arial"/>
              </a:rPr>
              <a:t>2015</a:t>
            </a:r>
            <a:endParaRPr lang="es-ES" sz="36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3595" y="756138"/>
            <a:ext cx="1557651" cy="2096232"/>
          </a:xfrm>
          <a:prstGeom prst="rect">
            <a:avLst/>
          </a:prstGeom>
          <a:solidFill>
            <a:srgbClr val="CB0E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24"/>
          <p:cNvSpPr txBox="1"/>
          <p:nvPr/>
        </p:nvSpPr>
        <p:spPr>
          <a:xfrm>
            <a:off x="4733553" y="6120947"/>
            <a:ext cx="40421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500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TVD-SUBTEL</a:t>
            </a:r>
            <a:endParaRPr lang="es-ES" sz="15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9" name="Picture 8" descr="Captura de pantalla 2015-04-22 a la(s) 10.37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67" y="3185678"/>
            <a:ext cx="2489200" cy="1549400"/>
          </a:xfrm>
          <a:prstGeom prst="rect">
            <a:avLst/>
          </a:prstGeom>
        </p:spPr>
      </p:pic>
      <p:pic>
        <p:nvPicPr>
          <p:cNvPr id="10" name="Picture 9" descr="Captura de pantalla 2015-04-22 a la(s) 10.38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835" y="3174725"/>
            <a:ext cx="2710266" cy="1527496"/>
          </a:xfrm>
          <a:prstGeom prst="rect">
            <a:avLst/>
          </a:prstGeom>
        </p:spPr>
      </p:pic>
      <p:pic>
        <p:nvPicPr>
          <p:cNvPr id="12" name="Picture 2" descr="Captura de pantalla 2015-04-22 a la(s) 10.37.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01" y="3185678"/>
            <a:ext cx="2913109" cy="1538448"/>
          </a:xfrm>
          <a:prstGeom prst="rect">
            <a:avLst/>
          </a:prstGeom>
        </p:spPr>
      </p:pic>
      <p:pic>
        <p:nvPicPr>
          <p:cNvPr id="13" name="Picture 10" descr="Captura de pantalla 2015-04-22 a la(s) 10.38.5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671" y="4695619"/>
            <a:ext cx="2898594" cy="1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1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5269</TotalTime>
  <Words>301</Words>
  <Application>Microsoft Office PowerPoint</Application>
  <PresentationFormat>Presentación en pantalla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   En Septiembre de 2009 el Gobierno de Chile escoge la norma ISDB-Tb</vt:lpstr>
      <vt:lpstr>ASPECTOS PRINCIPALES LEY 20750</vt:lpstr>
      <vt:lpstr>Plan Radiodifusión Televisiva</vt:lpstr>
      <vt:lpstr>PLAZOS DE MIGRACIÓN</vt:lpstr>
      <vt:lpstr>Presentación de PowerPoint</vt:lpstr>
      <vt:lpstr>UESTV</vt:lpstr>
      <vt:lpstr>FOMENTO AL DESARROLLO LOCAL Y REGIONAL</vt:lpstr>
      <vt:lpstr>Presentación de PowerPoint</vt:lpstr>
      <vt:lpstr>                                                           Gracias</vt:lpstr>
    </vt:vector>
  </TitlesOfParts>
  <Company>Universidad de Talca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claudio valenzuela</dc:creator>
  <cp:lastModifiedBy>Robinson Valdebenito Espinoza</cp:lastModifiedBy>
  <cp:revision>139</cp:revision>
  <cp:lastPrinted>2015-03-24T12:28:05Z</cp:lastPrinted>
  <dcterms:created xsi:type="dcterms:W3CDTF">2013-07-15T20:15:09Z</dcterms:created>
  <dcterms:modified xsi:type="dcterms:W3CDTF">2015-07-14T20:23:27Z</dcterms:modified>
</cp:coreProperties>
</file>